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345" r:id="rId21"/>
    <p:sldId id="343" r:id="rId22"/>
    <p:sldId id="346" r:id="rId23"/>
    <p:sldId id="347" r:id="rId24"/>
    <p:sldId id="348" r:id="rId25"/>
    <p:sldId id="349" r:id="rId26"/>
    <p:sldId id="350" r:id="rId27"/>
    <p:sldId id="351" r:id="rId28"/>
    <p:sldId id="352" r:id="rId29"/>
    <p:sldId id="353" r:id="rId30"/>
    <p:sldId id="354" r:id="rId31"/>
    <p:sldId id="355" r:id="rId32"/>
    <p:sldId id="356" r:id="rId33"/>
    <p:sldId id="357" r:id="rId34"/>
    <p:sldId id="358" r:id="rId35"/>
    <p:sldId id="359" r:id="rId36"/>
    <p:sldId id="360" r:id="rId37"/>
    <p:sldId id="361" r:id="rId38"/>
    <p:sldId id="362" r:id="rId39"/>
    <p:sldId id="363" r:id="rId40"/>
    <p:sldId id="364" r:id="rId41"/>
    <p:sldId id="365" r:id="rId42"/>
    <p:sldId id="366" r:id="rId43"/>
    <p:sldId id="367" r:id="rId44"/>
    <p:sldId id="368" r:id="rId45"/>
    <p:sldId id="369" r:id="rId46"/>
    <p:sldId id="370" r:id="rId47"/>
    <p:sldId id="276" r:id="rId48"/>
    <p:sldId id="277" r:id="rId49"/>
    <p:sldId id="278" r:id="rId50"/>
    <p:sldId id="279" r:id="rId51"/>
    <p:sldId id="280" r:id="rId52"/>
    <p:sldId id="281" r:id="rId53"/>
    <p:sldId id="282" r:id="rId54"/>
    <p:sldId id="283" r:id="rId55"/>
    <p:sldId id="284" r:id="rId56"/>
    <p:sldId id="285" r:id="rId57"/>
    <p:sldId id="286" r:id="rId58"/>
    <p:sldId id="287" r:id="rId59"/>
    <p:sldId id="288" r:id="rId60"/>
    <p:sldId id="289" r:id="rId61"/>
    <p:sldId id="290" r:id="rId62"/>
    <p:sldId id="291" r:id="rId63"/>
    <p:sldId id="292" r:id="rId64"/>
    <p:sldId id="293" r:id="rId65"/>
    <p:sldId id="294" r:id="rId66"/>
    <p:sldId id="295" r:id="rId67"/>
    <p:sldId id="296" r:id="rId68"/>
    <p:sldId id="297" r:id="rId69"/>
    <p:sldId id="298" r:id="rId70"/>
    <p:sldId id="299" r:id="rId71"/>
    <p:sldId id="300" r:id="rId72"/>
    <p:sldId id="301" r:id="rId73"/>
    <p:sldId id="302" r:id="rId74"/>
    <p:sldId id="303" r:id="rId75"/>
    <p:sldId id="304" r:id="rId76"/>
    <p:sldId id="305" r:id="rId77"/>
    <p:sldId id="306" r:id="rId78"/>
    <p:sldId id="307" r:id="rId79"/>
    <p:sldId id="308" r:id="rId80"/>
    <p:sldId id="309" r:id="rId81"/>
    <p:sldId id="310" r:id="rId82"/>
    <p:sldId id="311" r:id="rId83"/>
    <p:sldId id="312" r:id="rId84"/>
    <p:sldId id="313" r:id="rId85"/>
    <p:sldId id="314" r:id="rId86"/>
    <p:sldId id="315" r:id="rId87"/>
    <p:sldId id="316" r:id="rId88"/>
    <p:sldId id="317" r:id="rId89"/>
    <p:sldId id="318" r:id="rId90"/>
    <p:sldId id="319" r:id="rId91"/>
    <p:sldId id="320" r:id="rId92"/>
    <p:sldId id="321" r:id="rId93"/>
    <p:sldId id="322" r:id="rId94"/>
    <p:sldId id="323" r:id="rId95"/>
    <p:sldId id="324" r:id="rId96"/>
    <p:sldId id="325" r:id="rId97"/>
    <p:sldId id="326" r:id="rId98"/>
    <p:sldId id="327" r:id="rId99"/>
    <p:sldId id="328" r:id="rId100"/>
    <p:sldId id="329" r:id="rId101"/>
    <p:sldId id="330" r:id="rId102"/>
    <p:sldId id="331" r:id="rId103"/>
    <p:sldId id="332" r:id="rId104"/>
    <p:sldId id="333" r:id="rId105"/>
    <p:sldId id="334" r:id="rId106"/>
    <p:sldId id="335" r:id="rId107"/>
    <p:sldId id="336" r:id="rId108"/>
    <p:sldId id="337" r:id="rId109"/>
    <p:sldId id="338" r:id="rId110"/>
    <p:sldId id="339" r:id="rId111"/>
    <p:sldId id="340" r:id="rId112"/>
    <p:sldId id="341" r:id="rId113"/>
    <p:sldId id="344" r:id="rId114"/>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35" autoAdjust="0"/>
    <p:restoredTop sz="94660"/>
  </p:normalViewPr>
  <p:slideViewPr>
    <p:cSldViewPr snapToGrid="0">
      <p:cViewPr varScale="1">
        <p:scale>
          <a:sx n="97" d="100"/>
          <a:sy n="97" d="100"/>
        </p:scale>
        <p:origin x="-30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4" name="Group 6"/>
          <p:cNvGrpSpPr>
            <a:grpSpLocks/>
          </p:cNvGrpSpPr>
          <p:nvPr/>
        </p:nvGrpSpPr>
        <p:grpSpPr bwMode="auto">
          <a:xfrm>
            <a:off x="0" y="-7938"/>
            <a:ext cx="12192000" cy="6865938"/>
            <a:chOff x="0" y="-8467"/>
            <a:chExt cx="12192000" cy="6866467"/>
          </a:xfrm>
        </p:grpSpPr>
        <p:cxnSp>
          <p:nvCxnSpPr>
            <p:cNvPr id="5" name="Straight Connector 31"/>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15" name="Date Placeholder 3"/>
          <p:cNvSpPr>
            <a:spLocks noGrp="1"/>
          </p:cNvSpPr>
          <p:nvPr>
            <p:ph type="dt" sz="half" idx="10"/>
          </p:nvPr>
        </p:nvSpPr>
        <p:spPr/>
        <p:txBody>
          <a:bodyPr/>
          <a:lstStyle>
            <a:lvl1pPr>
              <a:defRPr/>
            </a:lvl1pPr>
          </a:lstStyle>
          <a:p>
            <a:pPr>
              <a:defRPr/>
            </a:pPr>
            <a:fld id="{9A02E534-355F-4BCA-8BDD-9D4C721E5603}" type="datetimeFigureOut">
              <a:rPr lang="pl-PL"/>
              <a:pPr>
                <a:defRPr/>
              </a:pPr>
              <a:t>2018-02-27</a:t>
            </a:fld>
            <a:endParaRPr lang="pl-PL"/>
          </a:p>
        </p:txBody>
      </p:sp>
      <p:sp>
        <p:nvSpPr>
          <p:cNvPr id="16" name="Footer Placeholder 4"/>
          <p:cNvSpPr>
            <a:spLocks noGrp="1"/>
          </p:cNvSpPr>
          <p:nvPr>
            <p:ph type="ftr" sz="quarter" idx="11"/>
          </p:nvPr>
        </p:nvSpPr>
        <p:spPr/>
        <p:txBody>
          <a:bodyPr/>
          <a:lstStyle>
            <a:lvl1pPr>
              <a:defRPr/>
            </a:lvl1pPr>
          </a:lstStyle>
          <a:p>
            <a:pPr>
              <a:defRPr/>
            </a:pPr>
            <a:endParaRPr lang="pl-PL"/>
          </a:p>
        </p:txBody>
      </p:sp>
      <p:sp>
        <p:nvSpPr>
          <p:cNvPr id="17" name="Slide Number Placeholder 5"/>
          <p:cNvSpPr>
            <a:spLocks noGrp="1"/>
          </p:cNvSpPr>
          <p:nvPr>
            <p:ph type="sldNum" sz="quarter" idx="12"/>
          </p:nvPr>
        </p:nvSpPr>
        <p:spPr/>
        <p:txBody>
          <a:bodyPr/>
          <a:lstStyle>
            <a:lvl1pPr>
              <a:defRPr/>
            </a:lvl1pPr>
          </a:lstStyle>
          <a:p>
            <a:pPr>
              <a:defRPr/>
            </a:pPr>
            <a:fld id="{5228A474-4826-4A3D-B77B-05DB07F1A471}"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lvl1pPr>
          </a:lstStyle>
          <a:p>
            <a:pPr>
              <a:defRPr/>
            </a:pPr>
            <a:fld id="{D59BC490-11AD-42C5-90CC-C749546E59CF}"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129C4536-FF22-4038-B840-3E3385722FF1}"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5" name="TextBox 19"/>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6" name="TextBox 21"/>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7" name="Date Placeholder 3"/>
          <p:cNvSpPr>
            <a:spLocks noGrp="1"/>
          </p:cNvSpPr>
          <p:nvPr>
            <p:ph type="dt" sz="half" idx="14"/>
          </p:nvPr>
        </p:nvSpPr>
        <p:spPr/>
        <p:txBody>
          <a:bodyPr/>
          <a:lstStyle>
            <a:lvl1pPr>
              <a:defRPr/>
            </a:lvl1pPr>
          </a:lstStyle>
          <a:p>
            <a:pPr>
              <a:defRPr/>
            </a:pPr>
            <a:fld id="{059B368A-B41B-4DC8-A5C4-F915B9EA96DF}" type="datetimeFigureOut">
              <a:rPr lang="pl-PL"/>
              <a:pPr>
                <a:defRPr/>
              </a:pPr>
              <a:t>2018-02-27</a:t>
            </a:fld>
            <a:endParaRPr lang="pl-PL"/>
          </a:p>
        </p:txBody>
      </p:sp>
      <p:sp>
        <p:nvSpPr>
          <p:cNvPr id="8" name="Footer Placeholder 4"/>
          <p:cNvSpPr>
            <a:spLocks noGrp="1"/>
          </p:cNvSpPr>
          <p:nvPr>
            <p:ph type="ftr" sz="quarter" idx="15"/>
          </p:nvPr>
        </p:nvSpPr>
        <p:spPr/>
        <p:txBody>
          <a:bodyPr/>
          <a:lstStyle>
            <a:lvl1pPr>
              <a:defRPr/>
            </a:lvl1pPr>
          </a:lstStyle>
          <a:p>
            <a:pPr>
              <a:defRPr/>
            </a:pPr>
            <a:endParaRPr lang="pl-PL"/>
          </a:p>
        </p:txBody>
      </p:sp>
      <p:sp>
        <p:nvSpPr>
          <p:cNvPr id="9" name="Slide Number Placeholder 5"/>
          <p:cNvSpPr>
            <a:spLocks noGrp="1"/>
          </p:cNvSpPr>
          <p:nvPr>
            <p:ph type="sldNum" sz="quarter" idx="16"/>
          </p:nvPr>
        </p:nvSpPr>
        <p:spPr/>
        <p:txBody>
          <a:bodyPr/>
          <a:lstStyle>
            <a:lvl1pPr>
              <a:defRPr/>
            </a:lvl1pPr>
          </a:lstStyle>
          <a:p>
            <a:pPr>
              <a:defRPr/>
            </a:pPr>
            <a:fld id="{0492D500-2937-452D-A9C8-068809165568}"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lvl1pPr>
          </a:lstStyle>
          <a:p>
            <a:pPr>
              <a:defRPr/>
            </a:pPr>
            <a:fld id="{4D5660CC-BB70-47CA-A257-6630CBA52965}"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25E6BA5F-CD12-4E44-9730-93F4396C6A15}" type="slidenum">
              <a:rPr lang="pl-PL"/>
              <a:pPr>
                <a:defRPr/>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5" name="TextBox 23"/>
          <p:cNvSpPr txBox="1"/>
          <p:nvPr/>
        </p:nvSpPr>
        <p:spPr>
          <a:xfrm>
            <a:off x="541338" y="79057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6" name="TextBox 24"/>
          <p:cNvSpPr txBox="1"/>
          <p:nvPr/>
        </p:nvSpPr>
        <p:spPr>
          <a:xfrm>
            <a:off x="8893175" y="2886075"/>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lumMod val="60000"/>
                    <a:lumOff val="40000"/>
                  </a:schemeClr>
                </a:solidFill>
                <a:latin typeface="Aria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7" name="Date Placeholder 3"/>
          <p:cNvSpPr>
            <a:spLocks noGrp="1"/>
          </p:cNvSpPr>
          <p:nvPr>
            <p:ph type="dt" sz="half" idx="14"/>
          </p:nvPr>
        </p:nvSpPr>
        <p:spPr/>
        <p:txBody>
          <a:bodyPr/>
          <a:lstStyle>
            <a:lvl1pPr>
              <a:defRPr/>
            </a:lvl1pPr>
          </a:lstStyle>
          <a:p>
            <a:pPr>
              <a:defRPr/>
            </a:pPr>
            <a:fld id="{660D2A48-40B9-4A74-82A2-17C88087B49B}" type="datetimeFigureOut">
              <a:rPr lang="pl-PL"/>
              <a:pPr>
                <a:defRPr/>
              </a:pPr>
              <a:t>2018-02-27</a:t>
            </a:fld>
            <a:endParaRPr lang="pl-PL"/>
          </a:p>
        </p:txBody>
      </p:sp>
      <p:sp>
        <p:nvSpPr>
          <p:cNvPr id="8" name="Footer Placeholder 4"/>
          <p:cNvSpPr>
            <a:spLocks noGrp="1"/>
          </p:cNvSpPr>
          <p:nvPr>
            <p:ph type="ftr" sz="quarter" idx="15"/>
          </p:nvPr>
        </p:nvSpPr>
        <p:spPr/>
        <p:txBody>
          <a:bodyPr/>
          <a:lstStyle>
            <a:lvl1pPr>
              <a:defRPr/>
            </a:lvl1pPr>
          </a:lstStyle>
          <a:p>
            <a:pPr>
              <a:defRPr/>
            </a:pPr>
            <a:endParaRPr lang="pl-PL"/>
          </a:p>
        </p:txBody>
      </p:sp>
      <p:sp>
        <p:nvSpPr>
          <p:cNvPr id="9" name="Slide Number Placeholder 5"/>
          <p:cNvSpPr>
            <a:spLocks noGrp="1"/>
          </p:cNvSpPr>
          <p:nvPr>
            <p:ph type="sldNum" sz="quarter" idx="16"/>
          </p:nvPr>
        </p:nvSpPr>
        <p:spPr/>
        <p:txBody>
          <a:bodyPr/>
          <a:lstStyle>
            <a:lvl1pPr>
              <a:defRPr/>
            </a:lvl1pPr>
          </a:lstStyle>
          <a:p>
            <a:pPr>
              <a:defRPr/>
            </a:pPr>
            <a:fld id="{F0B6806F-D213-43E2-9563-FA2C84BFE517}" type="slidenum">
              <a:rPr lang="pl-PL"/>
              <a:pPr>
                <a:defRPr/>
              </a:pPr>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5" name="Date Placeholder 3"/>
          <p:cNvSpPr>
            <a:spLocks noGrp="1"/>
          </p:cNvSpPr>
          <p:nvPr>
            <p:ph type="dt" sz="half" idx="14"/>
          </p:nvPr>
        </p:nvSpPr>
        <p:spPr/>
        <p:txBody>
          <a:bodyPr/>
          <a:lstStyle>
            <a:lvl1pPr>
              <a:defRPr/>
            </a:lvl1pPr>
          </a:lstStyle>
          <a:p>
            <a:pPr>
              <a:defRPr/>
            </a:pPr>
            <a:fld id="{7A03D708-3451-486A-A818-985457629B27}" type="datetimeFigureOut">
              <a:rPr lang="pl-PL"/>
              <a:pPr>
                <a:defRPr/>
              </a:pPr>
              <a:t>2018-02-27</a:t>
            </a:fld>
            <a:endParaRPr lang="pl-PL"/>
          </a:p>
        </p:txBody>
      </p:sp>
      <p:sp>
        <p:nvSpPr>
          <p:cNvPr id="6" name="Footer Placeholder 4"/>
          <p:cNvSpPr>
            <a:spLocks noGrp="1"/>
          </p:cNvSpPr>
          <p:nvPr>
            <p:ph type="ftr" sz="quarter" idx="15"/>
          </p:nvPr>
        </p:nvSpPr>
        <p:spPr/>
        <p:txBody>
          <a:bodyPr/>
          <a:lstStyle>
            <a:lvl1pPr>
              <a:defRPr/>
            </a:lvl1pPr>
          </a:lstStyle>
          <a:p>
            <a:pPr>
              <a:defRPr/>
            </a:pPr>
            <a:endParaRPr lang="pl-PL"/>
          </a:p>
        </p:txBody>
      </p:sp>
      <p:sp>
        <p:nvSpPr>
          <p:cNvPr id="7" name="Slide Number Placeholder 5"/>
          <p:cNvSpPr>
            <a:spLocks noGrp="1"/>
          </p:cNvSpPr>
          <p:nvPr>
            <p:ph type="sldNum" sz="quarter" idx="16"/>
          </p:nvPr>
        </p:nvSpPr>
        <p:spPr/>
        <p:txBody>
          <a:bodyPr/>
          <a:lstStyle>
            <a:lvl1pPr>
              <a:defRPr/>
            </a:lvl1pPr>
          </a:lstStyle>
          <a:p>
            <a:pPr>
              <a:defRPr/>
            </a:pPr>
            <a:fld id="{D4215064-04EB-4E0C-9FA4-C7353EC89B63}" type="slidenum">
              <a:rPr lang="pl-PL"/>
              <a:pPr>
                <a:defRPr/>
              </a:pPr>
              <a:t>‹#›</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89E8E2D9-3042-4422-BE75-8506D46882BD}"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72E6DF07-D7C8-49A4-8814-3354B4E2C558}" type="slidenum">
              <a:rPr lang="pl-PL"/>
              <a:pPr>
                <a:defRPr/>
              </a:pPr>
              <a:t>‹#›</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8DB6D2C8-CE97-4B4B-BDF9-B4F8D18D7722}"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41359276-69B2-49B2-9DA5-C22128326A85}"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lvl1pPr>
              <a:defRPr/>
            </a:lvl1pPr>
          </a:lstStyle>
          <a:p>
            <a:pPr>
              <a:defRPr/>
            </a:pPr>
            <a:fld id="{71D1E1D9-FAFC-4FBF-B2CA-DA60528448F4}"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6ECC8A08-FD6D-4A3C-B505-A8E0B9B007D1}"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lvl1pPr>
              <a:defRPr/>
            </a:lvl1pPr>
          </a:lstStyle>
          <a:p>
            <a:pPr>
              <a:defRPr/>
            </a:pPr>
            <a:fld id="{EC717C44-EFB4-4880-8C95-1342F9317392}" type="datetimeFigureOut">
              <a:rPr lang="pl-PL"/>
              <a:pPr>
                <a:defRPr/>
              </a:pPr>
              <a:t>2018-02-27</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pPr>
              <a:defRPr/>
            </a:pPr>
            <a:fld id="{52575F0E-FCD5-48B1-BAC1-F5488586A77B}"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3"/>
          <p:cNvSpPr>
            <a:spLocks noGrp="1"/>
          </p:cNvSpPr>
          <p:nvPr>
            <p:ph type="dt" sz="half" idx="10"/>
          </p:nvPr>
        </p:nvSpPr>
        <p:spPr/>
        <p:txBody>
          <a:bodyPr/>
          <a:lstStyle>
            <a:lvl1pPr>
              <a:defRPr/>
            </a:lvl1pPr>
          </a:lstStyle>
          <a:p>
            <a:pPr>
              <a:defRPr/>
            </a:pPr>
            <a:fld id="{C32BB98F-FF6D-4B1A-8B16-EBAD0918A126}" type="datetimeFigureOut">
              <a:rPr lang="pl-PL"/>
              <a:pPr>
                <a:defRPr/>
              </a:pPr>
              <a:t>2018-02-27</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8262ABD8-AEE4-41C1-B40F-CF2FB6A7C791}"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p:cNvSpPr>
            <a:spLocks noGrp="1"/>
          </p:cNvSpPr>
          <p:nvPr>
            <p:ph type="dt" sz="half" idx="10"/>
          </p:nvPr>
        </p:nvSpPr>
        <p:spPr/>
        <p:txBody>
          <a:bodyPr/>
          <a:lstStyle>
            <a:lvl1pPr>
              <a:defRPr/>
            </a:lvl1pPr>
          </a:lstStyle>
          <a:p>
            <a:pPr>
              <a:defRPr/>
            </a:pPr>
            <a:fld id="{EB286986-C7A4-463F-AE19-F765BC252BD5}" type="datetimeFigureOut">
              <a:rPr lang="pl-PL"/>
              <a:pPr>
                <a:defRPr/>
              </a:pPr>
              <a:t>2018-02-27</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pPr>
              <a:defRPr/>
            </a:pPr>
            <a:fld id="{1E0840E7-7D50-43D2-AD69-238B182A7B62}"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3"/>
          <p:cNvSpPr>
            <a:spLocks noGrp="1"/>
          </p:cNvSpPr>
          <p:nvPr>
            <p:ph type="dt" sz="half" idx="10"/>
          </p:nvPr>
        </p:nvSpPr>
        <p:spPr/>
        <p:txBody>
          <a:bodyPr/>
          <a:lstStyle>
            <a:lvl1pPr>
              <a:defRPr/>
            </a:lvl1pPr>
          </a:lstStyle>
          <a:p>
            <a:pPr>
              <a:defRPr/>
            </a:pPr>
            <a:fld id="{1AE5D29A-DC5B-4F8C-86F6-AB68C2DC457B}" type="datetimeFigureOut">
              <a:rPr lang="pl-PL"/>
              <a:pPr>
                <a:defRPr/>
              </a:pPr>
              <a:t>2018-02-27</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pPr>
              <a:defRPr/>
            </a:pPr>
            <a:fld id="{9B29B8A1-DE84-4E6D-89F3-1C7AA002136B}"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C2379E-4A37-4B0A-8872-BD455CA9847B}" type="datetimeFigureOut">
              <a:rPr lang="pl-PL"/>
              <a:pPr>
                <a:defRPr/>
              </a:pPr>
              <a:t>2018-02-27</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pPr>
              <a:defRPr/>
            </a:pPr>
            <a:fld id="{D6555469-8271-413A-B6F7-44670777BEBF}"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3"/>
          <p:cNvSpPr>
            <a:spLocks noGrp="1"/>
          </p:cNvSpPr>
          <p:nvPr>
            <p:ph type="dt" sz="half" idx="10"/>
          </p:nvPr>
        </p:nvSpPr>
        <p:spPr/>
        <p:txBody>
          <a:bodyPr/>
          <a:lstStyle>
            <a:lvl1pPr>
              <a:defRPr/>
            </a:lvl1pPr>
          </a:lstStyle>
          <a:p>
            <a:pPr>
              <a:defRPr/>
            </a:pPr>
            <a:fld id="{DD4516C6-FAA0-4245-9F48-B2158E760BB6}" type="datetimeFigureOut">
              <a:rPr lang="pl-PL"/>
              <a:pPr>
                <a:defRPr/>
              </a:pPr>
              <a:t>2018-02-27</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99D0F22D-7AB6-4D9F-9F02-13E5572AF49C}"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noProof="0"/>
              <a:t>Kliknij ikonę, aby dodać obraz</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3"/>
          <p:cNvSpPr>
            <a:spLocks noGrp="1"/>
          </p:cNvSpPr>
          <p:nvPr>
            <p:ph type="dt" sz="half" idx="10"/>
          </p:nvPr>
        </p:nvSpPr>
        <p:spPr/>
        <p:txBody>
          <a:bodyPr/>
          <a:lstStyle>
            <a:lvl1pPr>
              <a:defRPr/>
            </a:lvl1pPr>
          </a:lstStyle>
          <a:p>
            <a:pPr>
              <a:defRPr/>
            </a:pPr>
            <a:fld id="{2EE13171-FB51-413E-80B8-DDD935460A6A}" type="datetimeFigureOut">
              <a:rPr lang="pl-PL"/>
              <a:pPr>
                <a:defRPr/>
              </a:pPr>
              <a:t>2018-02-27</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pPr>
              <a:defRPr/>
            </a:pPr>
            <a:fld id="{D6A13591-69E4-47E3-8DE0-DB75D60DCF03}"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a:t>
            </a:r>
            <a:endParaRPr lang="en-US" smtClean="0"/>
          </a:p>
        </p:txBody>
      </p:sp>
      <p:sp>
        <p:nvSpPr>
          <p:cNvPr id="1028" name="Text Placeholder 2"/>
          <p:cNvSpPr>
            <a:spLocks noGrp="1"/>
          </p:cNvSpPr>
          <p:nvPr>
            <p:ph type="body" idx="1"/>
          </p:nvPr>
        </p:nvSpPr>
        <p:spPr bwMode="auto">
          <a:xfrm>
            <a:off x="677863" y="2160588"/>
            <a:ext cx="8596312"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tx1">
                    <a:tint val="75000"/>
                  </a:schemeClr>
                </a:solidFill>
                <a:latin typeface="+mn-lt"/>
              </a:defRPr>
            </a:lvl1pPr>
          </a:lstStyle>
          <a:p>
            <a:pPr>
              <a:defRPr/>
            </a:pPr>
            <a:fld id="{E15FEB90-785E-40E9-B91C-4F3925A051FE}" type="datetimeFigureOut">
              <a:rPr lang="pl-PL"/>
              <a:pPr>
                <a:defRPr/>
              </a:pPr>
              <a:t>2018-02-27</a:t>
            </a:fld>
            <a:endParaRPr lang="pl-PL"/>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defRPr>
            </a:lvl1pPr>
          </a:lstStyle>
          <a:p>
            <a:pPr>
              <a:defRPr/>
            </a:pPr>
            <a:endParaRPr lang="pl-PL"/>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fontAlgn="auto">
              <a:spcBef>
                <a:spcPts val="0"/>
              </a:spcBef>
              <a:spcAft>
                <a:spcPts val="0"/>
              </a:spcAft>
              <a:defRPr sz="900" smtClean="0">
                <a:solidFill>
                  <a:schemeClr val="accent1"/>
                </a:solidFill>
                <a:latin typeface="+mn-lt"/>
              </a:defRPr>
            </a:lvl1pPr>
          </a:lstStyle>
          <a:p>
            <a:pPr>
              <a:defRPr/>
            </a:pPr>
            <a:fld id="{2B85D595-FAF4-4F3D-B164-22DF0BF488BC}"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763" r:id="rId1"/>
    <p:sldLayoutId id="2147483762" r:id="rId2"/>
    <p:sldLayoutId id="2147483761" r:id="rId3"/>
    <p:sldLayoutId id="2147483760" r:id="rId4"/>
    <p:sldLayoutId id="2147483759" r:id="rId5"/>
    <p:sldLayoutId id="2147483758" r:id="rId6"/>
    <p:sldLayoutId id="2147483757" r:id="rId7"/>
    <p:sldLayoutId id="2147483756" r:id="rId8"/>
    <p:sldLayoutId id="2147483755" r:id="rId9"/>
    <p:sldLayoutId id="2147483754" r:id="rId10"/>
    <p:sldLayoutId id="2147483764" r:id="rId11"/>
    <p:sldLayoutId id="2147483753" r:id="rId12"/>
    <p:sldLayoutId id="2147483765" r:id="rId13"/>
    <p:sldLayoutId id="2147483752" r:id="rId14"/>
    <p:sldLayoutId id="2147483751" r:id="rId15"/>
    <p:sldLayoutId id="2147483750" r:id="rId16"/>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itchFamily="34" charset="0"/>
        </a:defRPr>
      </a:lvl2pPr>
      <a:lvl3pPr algn="l" defTabSz="457200" rtl="0" fontAlgn="base">
        <a:spcBef>
          <a:spcPct val="0"/>
        </a:spcBef>
        <a:spcAft>
          <a:spcPct val="0"/>
        </a:spcAft>
        <a:defRPr sz="3600">
          <a:solidFill>
            <a:schemeClr val="accent1"/>
          </a:solidFill>
          <a:latin typeface="Trebuchet MS" pitchFamily="34" charset="0"/>
        </a:defRPr>
      </a:lvl3pPr>
      <a:lvl4pPr algn="l" defTabSz="457200" rtl="0" fontAlgn="base">
        <a:spcBef>
          <a:spcPct val="0"/>
        </a:spcBef>
        <a:spcAft>
          <a:spcPct val="0"/>
        </a:spcAft>
        <a:defRPr sz="3600">
          <a:solidFill>
            <a:schemeClr val="accent1"/>
          </a:solidFill>
          <a:latin typeface="Trebuchet MS" pitchFamily="34" charset="0"/>
        </a:defRPr>
      </a:lvl4pPr>
      <a:lvl5pPr algn="l" defTabSz="457200" rtl="0" fontAlgn="base">
        <a:spcBef>
          <a:spcPct val="0"/>
        </a:spcBef>
        <a:spcAft>
          <a:spcPct val="0"/>
        </a:spcAft>
        <a:defRPr sz="3600">
          <a:solidFill>
            <a:schemeClr val="accent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ytuł 1"/>
          <p:cNvSpPr>
            <a:spLocks noGrp="1"/>
          </p:cNvSpPr>
          <p:nvPr>
            <p:ph type="ctrTitle"/>
          </p:nvPr>
        </p:nvSpPr>
        <p:spPr>
          <a:xfrm>
            <a:off x="1597025" y="2047875"/>
            <a:ext cx="7767638" cy="2762250"/>
          </a:xfrm>
        </p:spPr>
        <p:txBody>
          <a:bodyPr/>
          <a:lstStyle/>
          <a:p>
            <a:r>
              <a:rPr lang="pl-PL" b="1" smtClean="0"/>
              <a:t/>
            </a:r>
            <a:br>
              <a:rPr lang="pl-PL" b="1" smtClean="0"/>
            </a:br>
            <a:r>
              <a:rPr lang="pl-PL" b="1" smtClean="0"/>
              <a:t/>
            </a:r>
            <a:br>
              <a:rPr lang="pl-PL" b="1" smtClean="0"/>
            </a:br>
            <a:r>
              <a:rPr lang="pl-PL" b="1" smtClean="0"/>
              <a:t/>
            </a:r>
            <a:br>
              <a:rPr lang="pl-PL" b="1" smtClean="0"/>
            </a:br>
            <a:r>
              <a:rPr lang="pl-PL" b="1" smtClean="0"/>
              <a:t/>
            </a:r>
            <a:br>
              <a:rPr lang="pl-PL" b="1" smtClean="0"/>
            </a:br>
            <a:r>
              <a:rPr lang="pl-PL" b="1" smtClean="0"/>
              <a:t/>
            </a:r>
            <a:br>
              <a:rPr lang="pl-PL" b="1" smtClean="0"/>
            </a:br>
            <a:r>
              <a:rPr lang="pl-PL" b="1" smtClean="0"/>
              <a:t>Wychowanie do wartości, kształtowanie postaw</a:t>
            </a:r>
            <a:endParaRPr lang="pl-PL"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Prostokąt 1"/>
          <p:cNvSpPr>
            <a:spLocks noChangeArrowheads="1"/>
          </p:cNvSpPr>
          <p:nvPr/>
        </p:nvSpPr>
        <p:spPr bwMode="auto">
          <a:xfrm>
            <a:off x="569913" y="358775"/>
            <a:ext cx="8739187" cy="5859463"/>
          </a:xfrm>
          <a:prstGeom prst="rect">
            <a:avLst/>
          </a:prstGeom>
          <a:noFill/>
          <a:ln w="9525">
            <a:noFill/>
            <a:miter lim="800000"/>
            <a:headEnd/>
            <a:tailEnd/>
          </a:ln>
        </p:spPr>
        <p:txBody>
          <a:bodyPr>
            <a:spAutoFit/>
          </a:bodyPr>
          <a:lstStyle/>
          <a:p>
            <a:r>
              <a:rPr lang="pl-PL" u="sng">
                <a:latin typeface="Trebuchet MS" pitchFamily="34" charset="0"/>
              </a:rPr>
              <a:t>Powinności wychowawcze rodziców obejmują:</a:t>
            </a:r>
            <a:endParaRPr lang="pl-PL" u="sng"/>
          </a:p>
          <a:p>
            <a:pPr>
              <a:buFontTx/>
              <a:buChar char="•"/>
            </a:pPr>
            <a:r>
              <a:rPr lang="pl-PL"/>
              <a:t> </a:t>
            </a:r>
            <a:r>
              <a:rPr lang="pl-PL">
                <a:latin typeface="Trebuchet MS" pitchFamily="34" charset="0"/>
              </a:rPr>
              <a:t>bycie wzorem właściwych postaw i zachowań,</a:t>
            </a:r>
            <a:endParaRPr lang="pl-PL"/>
          </a:p>
          <a:p>
            <a:pPr>
              <a:buFontTx/>
              <a:buChar char="•"/>
            </a:pPr>
            <a:r>
              <a:rPr lang="pl-PL"/>
              <a:t> </a:t>
            </a:r>
            <a:r>
              <a:rPr lang="pl-PL">
                <a:latin typeface="Trebuchet MS" pitchFamily="34" charset="0"/>
              </a:rPr>
              <a:t>rozwijanie inteligencji emocjonalnej (empatii), uczenie nazywania i rozpoznawania emocji, panowania nad impulsami i dojrzałego wyrażania złości,</a:t>
            </a:r>
          </a:p>
          <a:p>
            <a:r>
              <a:rPr lang="pl-PL">
                <a:latin typeface="Trebuchet MS" pitchFamily="34" charset="0"/>
              </a:rPr>
              <a:t>•</a:t>
            </a:r>
            <a:r>
              <a:rPr lang="pl-PL"/>
              <a:t> </a:t>
            </a:r>
            <a:r>
              <a:rPr lang="pl-PL">
                <a:latin typeface="Trebuchet MS" pitchFamily="34" charset="0"/>
              </a:rPr>
              <a:t>nauczanie myślenia- poprzez rozmowy, czytanie dziecku, wskazywanie zależności przyczynowo- skutkowych, rozbudzenie ciekawości świata, zachęcanie do stawiania pytań i wyciągania wniosków, rozważanie skutków decyzji i zachowań oraz motywów postępowania własnego i cudzego,</a:t>
            </a:r>
          </a:p>
          <a:p>
            <a:r>
              <a:rPr lang="pl-PL">
                <a:latin typeface="Trebuchet MS" pitchFamily="34" charset="0"/>
              </a:rPr>
              <a:t>•</a:t>
            </a:r>
            <a:r>
              <a:rPr lang="pl-PL"/>
              <a:t> </a:t>
            </a:r>
            <a:r>
              <a:rPr lang="pl-PL">
                <a:latin typeface="Trebuchet MS" pitchFamily="34" charset="0"/>
              </a:rPr>
              <a:t>nauczanie norm i umiejętności społecznych- dobrych manier, dobrej komunikacji z ludźmi,</a:t>
            </a:r>
          </a:p>
          <a:p>
            <a:r>
              <a:rPr lang="pl-PL">
                <a:latin typeface="Trebuchet MS" pitchFamily="34" charset="0"/>
              </a:rPr>
              <a:t>•</a:t>
            </a:r>
            <a:r>
              <a:rPr lang="pl-PL"/>
              <a:t> </a:t>
            </a:r>
            <a:r>
              <a:rPr lang="pl-PL">
                <a:latin typeface="Trebuchet MS" pitchFamily="34" charset="0"/>
              </a:rPr>
              <a:t>nauczanie wartości-szacunku, uczciwości, odpowiedzialności, odwagi, samodyscypliny, pokojowości, sprawiedliwości, optymizmu, przyjaźni i miłości, solidarności, piękna, mądrości; pomoc w budowaniu mocnego charakteru dziecka (praktykowanie wartości; utrwalanie dobrych nawyków)</a:t>
            </a:r>
          </a:p>
          <a:p>
            <a:r>
              <a:rPr lang="pl-PL">
                <a:latin typeface="Trebuchet MS" pitchFamily="34" charset="0"/>
              </a:rPr>
              <a:t>•</a:t>
            </a:r>
            <a:r>
              <a:rPr lang="pl-PL"/>
              <a:t> </a:t>
            </a:r>
            <a:r>
              <a:rPr lang="pl-PL">
                <a:latin typeface="Trebuchet MS" pitchFamily="34" charset="0"/>
              </a:rPr>
              <a:t>nauczanie dobrej organizacji i pracowitości poprzez planowanie działań oraz wyznaczenia dziecku stałych ćwiczeń i zadań takich jak: nauka gry na instrumencie, obowiązki domowe, sport,</a:t>
            </a:r>
          </a:p>
          <a:p>
            <a:r>
              <a:rPr lang="pl-PL">
                <a:latin typeface="Trebuchet MS" pitchFamily="34" charset="0"/>
              </a:rPr>
              <a:t>•</a:t>
            </a:r>
            <a:r>
              <a:rPr lang="pl-PL"/>
              <a:t> </a:t>
            </a:r>
            <a:r>
              <a:rPr lang="pl-PL">
                <a:latin typeface="Trebuchet MS" pitchFamily="34" charset="0"/>
              </a:rPr>
              <a:t>przewodnictwo intelektualne i duchowe- rozmowy o życiu, wartościach lekturach, przekaz wiary,</a:t>
            </a:r>
          </a:p>
          <a:p>
            <a:r>
              <a:rPr lang="pl-PL">
                <a:latin typeface="Trebuchet MS" pitchFamily="34" charset="0"/>
              </a:rPr>
              <a:t>•</a:t>
            </a:r>
            <a:r>
              <a:rPr lang="pl-PL"/>
              <a:t> </a:t>
            </a:r>
            <a:r>
              <a:rPr lang="pl-PL">
                <a:latin typeface="Trebuchet MS" pitchFamily="34" charset="0"/>
              </a:rPr>
              <a:t>ochronę przed szkodliwymi wpływami -np. ze strony masowej kultury; uczenie mądrego korzystania z mediów i informacji.</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Prostokąt 1"/>
          <p:cNvSpPr>
            <a:spLocks noChangeArrowheads="1"/>
          </p:cNvSpPr>
          <p:nvPr/>
        </p:nvSpPr>
        <p:spPr bwMode="auto">
          <a:xfrm>
            <a:off x="390525" y="306388"/>
            <a:ext cx="8767763" cy="5632450"/>
          </a:xfrm>
          <a:prstGeom prst="rect">
            <a:avLst/>
          </a:prstGeom>
          <a:noFill/>
          <a:ln w="9525">
            <a:noFill/>
            <a:miter lim="800000"/>
            <a:headEnd/>
            <a:tailEnd/>
          </a:ln>
        </p:spPr>
        <p:txBody>
          <a:bodyPr>
            <a:spAutoFit/>
          </a:bodyPr>
          <a:lstStyle/>
          <a:p>
            <a:r>
              <a:rPr lang="pl-PL" sz="4000" b="1">
                <a:latin typeface="Trebuchet MS" pitchFamily="34" charset="0"/>
              </a:rPr>
              <a:t>Optymizm</a:t>
            </a:r>
            <a:r>
              <a:rPr lang="pl-PL" sz="4000">
                <a:latin typeface="Trebuchet MS" pitchFamily="34" charset="0"/>
              </a:rPr>
              <a:t>- jest warunkiem szczęścia, to pozytywny stosunek do życia, świata i ludzi. </a:t>
            </a:r>
          </a:p>
          <a:p>
            <a:r>
              <a:rPr lang="pl-PL" sz="4000">
                <a:latin typeface="Trebuchet MS" pitchFamily="34" charset="0"/>
                <a:ea typeface="Calibri" pitchFamily="34" charset="0"/>
                <a:cs typeface="Times New Roman" pitchFamily="18" charset="0"/>
              </a:rPr>
              <a:t>Optymista</a:t>
            </a:r>
            <a:r>
              <a:rPr lang="pl-PL" sz="4000">
                <a:latin typeface="Trebuchet MS" pitchFamily="34" charset="0"/>
              </a:rPr>
              <a:t> dostrzega ich pozytywne strony. Uważa, że świat jest z gruntu dobry i wierzy, że wszystko prowadzi do szczęśliwego zakończenia, że rzeczy prędzej czy później ułożą się pomyślnie.</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extLst>
          </p:cNvPr>
          <p:cNvSpPr/>
          <p:nvPr/>
        </p:nvSpPr>
        <p:spPr>
          <a:xfrm>
            <a:off x="430213" y="300038"/>
            <a:ext cx="8997950" cy="3625850"/>
          </a:xfrm>
          <a:prstGeom prst="rect">
            <a:avLst/>
          </a:prstGeom>
        </p:spPr>
        <p:txBody>
          <a:bodyPr>
            <a:spAutoFit/>
          </a:bodyPr>
          <a:lstStyle/>
          <a:p>
            <a:pPr algn="ctr">
              <a:lnSpc>
                <a:spcPct val="115000"/>
              </a:lnSpc>
            </a:pPr>
            <a:r>
              <a:rPr lang="pl-PL" sz="3600" b="1">
                <a:latin typeface="Times New Roman" pitchFamily="18" charset="0"/>
                <a:ea typeface="Calibri" pitchFamily="34" charset="0"/>
                <a:cs typeface="Times New Roman" pitchFamily="18" charset="0"/>
              </a:rPr>
              <a:t>Optymistyczne i pesymistyczne interpretacje zdarzeń</a:t>
            </a:r>
          </a:p>
          <a:p>
            <a:r>
              <a:rPr lang="pl-PL" b="1">
                <a:latin typeface="Trebuchet MS" pitchFamily="34" charset="0"/>
                <a:ea typeface="Calibri" pitchFamily="34" charset="0"/>
                <a:cs typeface="Times New Roman" pitchFamily="18" charset="0"/>
              </a:rPr>
              <a:t> </a:t>
            </a:r>
            <a:endParaRPr lang="pl-PL">
              <a:latin typeface="Trebuchet MS" pitchFamily="34" charset="0"/>
              <a:ea typeface="Calibri" pitchFamily="34" charset="0"/>
              <a:cs typeface="Times New Roman" pitchFamily="18" charset="0"/>
            </a:endParaRPr>
          </a:p>
          <a:p>
            <a:pPr>
              <a:buFont typeface="Trebuchet MS" pitchFamily="34" charset="0"/>
              <a:buAutoNum type="arabicPeriod"/>
            </a:pPr>
            <a:r>
              <a:rPr lang="pl-PL" sz="2800">
                <a:latin typeface="Trebuchet MS" pitchFamily="34" charset="0"/>
                <a:ea typeface="Calibri" pitchFamily="34" charset="0"/>
                <a:cs typeface="Times New Roman" pitchFamily="18" charset="0"/>
              </a:rPr>
              <a:t>Stałość lub chwilowość zdarzeń</a:t>
            </a:r>
          </a:p>
          <a:p>
            <a:endParaRPr lang="pl-PL" sz="2800">
              <a:latin typeface="Trebuchet MS" pitchFamily="34" charset="0"/>
              <a:ea typeface="Calibri" pitchFamily="34" charset="0"/>
              <a:cs typeface="Times New Roman" pitchFamily="18" charset="0"/>
            </a:endParaRPr>
          </a:p>
          <a:p>
            <a:pPr>
              <a:buFont typeface="Trebuchet MS" pitchFamily="34" charset="0"/>
              <a:buAutoNum type="arabicPeriod"/>
            </a:pPr>
            <a:endParaRPr lang="pl-PL">
              <a:latin typeface="Trebuchet MS" pitchFamily="34" charset="0"/>
              <a:ea typeface="Calibri" pitchFamily="34" charset="0"/>
              <a:cs typeface="Times New Roman" pitchFamily="18" charset="0"/>
            </a:endParaRPr>
          </a:p>
          <a:p>
            <a:pPr>
              <a:buFont typeface="Trebuchet MS" pitchFamily="34" charset="0"/>
              <a:buAutoNum type="arabicPeriod"/>
            </a:pPr>
            <a:endParaRPr lang="pl-PL">
              <a:latin typeface="Trebuchet MS" pitchFamily="34" charset="0"/>
              <a:ea typeface="Calibri" pitchFamily="34" charset="0"/>
              <a:cs typeface="Times New Roman" pitchFamily="18" charset="0"/>
            </a:endParaRPr>
          </a:p>
          <a:p>
            <a:pPr algn="ctr">
              <a:lnSpc>
                <a:spcPct val="115000"/>
              </a:lnSpc>
            </a:pPr>
            <a:endParaRPr lang="pl-PL" sz="3200">
              <a:latin typeface="Calibri" pitchFamily="34" charset="0"/>
              <a:ea typeface="Calibri" pitchFamily="34" charset="0"/>
              <a:cs typeface="Times New Roman" pitchFamily="18" charset="0"/>
            </a:endParaRPr>
          </a:p>
        </p:txBody>
      </p:sp>
      <p:graphicFrame>
        <p:nvGraphicFramePr>
          <p:cNvPr id="5" name="Tabela 4">
            <a:extLst>
              <a:ext uri="{FF2B5EF4-FFF2-40B4-BE49-F238E27FC236}"/>
            </a:extLst>
          </p:cNvPr>
          <p:cNvGraphicFramePr>
            <a:graphicFrameLocks noGrp="1"/>
          </p:cNvGraphicFramePr>
          <p:nvPr/>
        </p:nvGraphicFramePr>
        <p:xfrm>
          <a:off x="695325" y="2713038"/>
          <a:ext cx="8469313" cy="2944812"/>
        </p:xfrm>
        <a:graphic>
          <a:graphicData uri="http://schemas.openxmlformats.org/drawingml/2006/table">
            <a:tbl>
              <a:tblPr firstRow="1" firstCol="1" bandRow="1" bandCol="1">
                <a:tableStyleId>{5C22544A-7EE6-4342-B048-85BDC9FD1C3A}</a:tableStyleId>
              </a:tblPr>
              <a:tblGrid>
                <a:gridCol w="4234722">
                  <a:extLst>
                    <a:ext uri="{9D8B030D-6E8A-4147-A177-3AD203B41FA5}"/>
                  </a:extLst>
                </a:gridCol>
                <a:gridCol w="4234722">
                  <a:extLst>
                    <a:ext uri="{9D8B030D-6E8A-4147-A177-3AD203B41FA5}"/>
                  </a:extLst>
                </a:gridCol>
              </a:tblGrid>
              <a:tr h="405630">
                <a:tc>
                  <a:txBody>
                    <a:bodyPr/>
                    <a:lstStyle/>
                    <a:p>
                      <a:pPr algn="ctr">
                        <a:lnSpc>
                          <a:spcPct val="115000"/>
                        </a:lnSpc>
                        <a:spcAft>
                          <a:spcPts val="0"/>
                        </a:spcAft>
                      </a:pPr>
                      <a:r>
                        <a:rPr lang="pl-PL" sz="2400">
                          <a:effectLst/>
                        </a:rPr>
                        <a:t>Optymista</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dirty="0">
                          <a:effectLst/>
                        </a:rPr>
                        <a:t>Pesymista</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839001">
                <a:tc>
                  <a:txBody>
                    <a:bodyPr/>
                    <a:lstStyle/>
                    <a:p>
                      <a:pPr algn="ctr">
                        <a:lnSpc>
                          <a:spcPct val="115000"/>
                        </a:lnSpc>
                        <a:spcAft>
                          <a:spcPts val="0"/>
                        </a:spcAft>
                      </a:pPr>
                      <a:r>
                        <a:rPr lang="pl-PL" sz="2400">
                          <a:effectLst/>
                        </a:rPr>
                        <a:t>Przeczytanie tej grubej książki zajmie mi kilka tygodni</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a:effectLst/>
                        </a:rPr>
                        <a:t>Nigdy nie przeczytam tej grubej książki</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0">
                <a:tc>
                  <a:txBody>
                    <a:bodyPr/>
                    <a:lstStyle/>
                    <a:p>
                      <a:pPr algn="ctr">
                        <a:lnSpc>
                          <a:spcPct val="115000"/>
                        </a:lnSpc>
                        <a:spcAft>
                          <a:spcPts val="0"/>
                        </a:spcAft>
                      </a:pPr>
                      <a:r>
                        <a:rPr lang="pl-PL" sz="2400" dirty="0">
                          <a:effectLst/>
                        </a:rPr>
                        <a:t>Nie przeziębiłbym się, gdybym nie wszedł na dwór bez czapki</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dirty="0">
                          <a:effectLst/>
                        </a:rPr>
                        <a:t>Ciągle jestem przeziębiony</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Prostokąt 1"/>
          <p:cNvSpPr>
            <a:spLocks noChangeArrowheads="1"/>
          </p:cNvSpPr>
          <p:nvPr/>
        </p:nvSpPr>
        <p:spPr bwMode="auto">
          <a:xfrm>
            <a:off x="569913" y="360363"/>
            <a:ext cx="7935912" cy="546100"/>
          </a:xfrm>
          <a:prstGeom prst="rect">
            <a:avLst/>
          </a:prstGeom>
          <a:noFill/>
          <a:ln w="9525">
            <a:noFill/>
            <a:miter lim="800000"/>
            <a:headEnd/>
            <a:tailEnd/>
          </a:ln>
        </p:spPr>
        <p:txBody>
          <a:bodyPr wrap="none">
            <a:spAutoFit/>
          </a:bodyPr>
          <a:lstStyle/>
          <a:p>
            <a:pPr>
              <a:lnSpc>
                <a:spcPct val="115000"/>
              </a:lnSpc>
            </a:pPr>
            <a:r>
              <a:rPr lang="pl-PL" sz="2800">
                <a:latin typeface="Trebuchet MS" pitchFamily="34" charset="0"/>
                <a:ea typeface="Calibri" pitchFamily="34" charset="0"/>
                <a:cs typeface="Times New Roman" pitchFamily="18" charset="0"/>
              </a:rPr>
              <a:t>2. Powszechność lub ograniczony zasięg zdarzeń</a:t>
            </a:r>
          </a:p>
        </p:txBody>
      </p:sp>
      <p:graphicFrame>
        <p:nvGraphicFramePr>
          <p:cNvPr id="3" name="Tabela 2">
            <a:extLst>
              <a:ext uri="{FF2B5EF4-FFF2-40B4-BE49-F238E27FC236}"/>
            </a:extLst>
          </p:cNvPr>
          <p:cNvGraphicFramePr>
            <a:graphicFrameLocks noGrp="1"/>
          </p:cNvGraphicFramePr>
          <p:nvPr/>
        </p:nvGraphicFramePr>
        <p:xfrm>
          <a:off x="569913" y="1304925"/>
          <a:ext cx="7935912" cy="3419475"/>
        </p:xfrm>
        <a:graphic>
          <a:graphicData uri="http://schemas.openxmlformats.org/drawingml/2006/table">
            <a:tbl>
              <a:tblPr firstRow="1" firstCol="1" bandRow="1" bandCol="1">
                <a:tableStyleId>{5C22544A-7EE6-4342-B048-85BDC9FD1C3A}</a:tableStyleId>
              </a:tblPr>
              <a:tblGrid>
                <a:gridCol w="3967977">
                  <a:extLst>
                    <a:ext uri="{9D8B030D-6E8A-4147-A177-3AD203B41FA5}"/>
                  </a:extLst>
                </a:gridCol>
                <a:gridCol w="3967977">
                  <a:extLst>
                    <a:ext uri="{9D8B030D-6E8A-4147-A177-3AD203B41FA5}"/>
                  </a:extLst>
                </a:gridCol>
              </a:tblGrid>
              <a:tr h="976405">
                <a:tc>
                  <a:txBody>
                    <a:bodyPr/>
                    <a:lstStyle/>
                    <a:p>
                      <a:pPr algn="ctr">
                        <a:lnSpc>
                          <a:spcPct val="115000"/>
                        </a:lnSpc>
                        <a:spcAft>
                          <a:spcPts val="0"/>
                        </a:spcAft>
                      </a:pPr>
                      <a:r>
                        <a:rPr lang="pl-PL" sz="2400">
                          <a:effectLst/>
                        </a:rPr>
                        <a:t>Optymista</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a:effectLst/>
                        </a:rPr>
                        <a:t>Pesymista</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1466991">
                <a:tc>
                  <a:txBody>
                    <a:bodyPr/>
                    <a:lstStyle/>
                    <a:p>
                      <a:pPr algn="ctr">
                        <a:lnSpc>
                          <a:spcPct val="115000"/>
                        </a:lnSpc>
                        <a:spcAft>
                          <a:spcPts val="0"/>
                        </a:spcAft>
                      </a:pPr>
                      <a:r>
                        <a:rPr lang="pl-PL" sz="2400">
                          <a:effectLst/>
                        </a:rPr>
                        <a:t>Pan od fizyki niesprawiedliwie mnie ocenił</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a:effectLst/>
                        </a:rPr>
                        <a:t>Wszyscy nauczyciele są niesprawiedliwi</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976405">
                <a:tc>
                  <a:txBody>
                    <a:bodyPr/>
                    <a:lstStyle/>
                    <a:p>
                      <a:pPr algn="ctr">
                        <a:lnSpc>
                          <a:spcPct val="115000"/>
                        </a:lnSpc>
                        <a:spcAft>
                          <a:spcPts val="0"/>
                        </a:spcAft>
                      </a:pPr>
                      <a:r>
                        <a:rPr lang="pl-PL" sz="2400" dirty="0">
                          <a:effectLst/>
                        </a:rPr>
                        <a:t>Ta książka jest nudna</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dirty="0">
                          <a:effectLst/>
                        </a:rPr>
                        <a:t>Wszystkie książki są nudne</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Prostokąt 1"/>
          <p:cNvSpPr>
            <a:spLocks noChangeArrowheads="1"/>
          </p:cNvSpPr>
          <p:nvPr/>
        </p:nvSpPr>
        <p:spPr bwMode="auto">
          <a:xfrm>
            <a:off x="344488" y="381000"/>
            <a:ext cx="9144000" cy="1538288"/>
          </a:xfrm>
          <a:prstGeom prst="rect">
            <a:avLst/>
          </a:prstGeom>
          <a:noFill/>
          <a:ln w="9525">
            <a:noFill/>
            <a:miter lim="800000"/>
            <a:headEnd/>
            <a:tailEnd/>
          </a:ln>
        </p:spPr>
        <p:txBody>
          <a:bodyPr>
            <a:spAutoFit/>
          </a:bodyPr>
          <a:lstStyle/>
          <a:p>
            <a:pPr>
              <a:lnSpc>
                <a:spcPct val="115000"/>
              </a:lnSpc>
            </a:pPr>
            <a:r>
              <a:rPr lang="pl-PL" sz="2800">
                <a:latin typeface="Trebuchet MS" pitchFamily="34" charset="0"/>
                <a:ea typeface="Calibri" pitchFamily="34" charset="0"/>
                <a:cs typeface="Times New Roman" pitchFamily="18" charset="0"/>
              </a:rPr>
              <a:t>3. Pozytywna lub negatywna ocena swych możliwości i okoliczności zewnętrznych </a:t>
            </a:r>
          </a:p>
          <a:p>
            <a:pPr>
              <a:lnSpc>
                <a:spcPct val="115000"/>
              </a:lnSpc>
            </a:pPr>
            <a:endParaRPr lang="pl-PL" sz="2800">
              <a:latin typeface="Trebuchet MS" pitchFamily="34" charset="0"/>
              <a:ea typeface="Calibri" pitchFamily="34" charset="0"/>
              <a:cs typeface="Times New Roman" pitchFamily="18" charset="0"/>
            </a:endParaRPr>
          </a:p>
        </p:txBody>
      </p:sp>
      <p:graphicFrame>
        <p:nvGraphicFramePr>
          <p:cNvPr id="3" name="Tabela 2">
            <a:extLst>
              <a:ext uri="{FF2B5EF4-FFF2-40B4-BE49-F238E27FC236}"/>
            </a:extLst>
          </p:cNvPr>
          <p:cNvGraphicFramePr>
            <a:graphicFrameLocks noGrp="1"/>
          </p:cNvGraphicFramePr>
          <p:nvPr/>
        </p:nvGraphicFramePr>
        <p:xfrm>
          <a:off x="344488" y="1754188"/>
          <a:ext cx="9144000" cy="3182937"/>
        </p:xfrm>
        <a:graphic>
          <a:graphicData uri="http://schemas.openxmlformats.org/drawingml/2006/table">
            <a:tbl>
              <a:tblPr firstRow="1" firstCol="1" bandRow="1" bandCol="1">
                <a:tableStyleId>{5C22544A-7EE6-4342-B048-85BDC9FD1C3A}</a:tableStyleId>
              </a:tblPr>
              <a:tblGrid>
                <a:gridCol w="4572000">
                  <a:extLst>
                    <a:ext uri="{9D8B030D-6E8A-4147-A177-3AD203B41FA5}"/>
                  </a:extLst>
                </a:gridCol>
                <a:gridCol w="4572000">
                  <a:extLst>
                    <a:ext uri="{9D8B030D-6E8A-4147-A177-3AD203B41FA5}"/>
                  </a:extLst>
                </a:gridCol>
              </a:tblGrid>
              <a:tr h="784998">
                <a:tc>
                  <a:txBody>
                    <a:bodyPr/>
                    <a:lstStyle/>
                    <a:p>
                      <a:pPr algn="ctr">
                        <a:lnSpc>
                          <a:spcPct val="115000"/>
                        </a:lnSpc>
                        <a:spcAft>
                          <a:spcPts val="0"/>
                        </a:spcAft>
                      </a:pPr>
                      <a:r>
                        <a:rPr lang="pl-PL" sz="2400">
                          <a:effectLst/>
                        </a:rPr>
                        <a:t>Optymista</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a:effectLst/>
                        </a:rPr>
                        <a:t>Pesymista</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1613428">
                <a:tc>
                  <a:txBody>
                    <a:bodyPr/>
                    <a:lstStyle/>
                    <a:p>
                      <a:pPr algn="ctr">
                        <a:lnSpc>
                          <a:spcPct val="115000"/>
                        </a:lnSpc>
                        <a:spcAft>
                          <a:spcPts val="0"/>
                        </a:spcAft>
                      </a:pPr>
                      <a:r>
                        <a:rPr lang="pl-PL" sz="2400" dirty="0">
                          <a:effectLst/>
                        </a:rPr>
                        <a:t>Nauczyciel matematyki tłumaczy zadania dla mnie w sposób niezrozumiały</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a:effectLst/>
                        </a:rPr>
                        <a:t>Jestem głupi</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784998">
                <a:tc>
                  <a:txBody>
                    <a:bodyPr/>
                    <a:lstStyle/>
                    <a:p>
                      <a:pPr algn="ctr">
                        <a:lnSpc>
                          <a:spcPct val="115000"/>
                        </a:lnSpc>
                        <a:spcAft>
                          <a:spcPts val="0"/>
                        </a:spcAft>
                      </a:pPr>
                      <a:r>
                        <a:rPr lang="pl-PL" sz="2400">
                          <a:effectLst/>
                        </a:rPr>
                        <a:t>Tomek się na mnie obraził</a:t>
                      </a:r>
                      <a:endParaRPr lang="pl-PL"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2400" dirty="0">
                          <a:effectLst/>
                        </a:rPr>
                        <a:t>Tracę wszystkich przyjaciół</a:t>
                      </a: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74650" y="298450"/>
            <a:ext cx="9639300" cy="5072063"/>
          </a:xfrm>
          <a:prstGeom prst="rect">
            <a:avLst/>
          </a:prstGeom>
        </p:spPr>
        <p:txBody>
          <a:bodyPr>
            <a:spAutoFit/>
          </a:bodyPr>
          <a:lstStyle/>
          <a:p>
            <a:pPr>
              <a:lnSpc>
                <a:spcPct val="115000"/>
              </a:lnSpc>
            </a:pPr>
            <a:r>
              <a:rPr lang="pl-PL">
                <a:latin typeface="Times New Roman" pitchFamily="18" charset="0"/>
                <a:ea typeface="Calibri" pitchFamily="34" charset="0"/>
                <a:cs typeface="Times New Roman" pitchFamily="18" charset="0"/>
              </a:rPr>
              <a:t> </a:t>
            </a:r>
            <a:r>
              <a:rPr lang="pl-PL" sz="4400">
                <a:latin typeface="Trebuchet MS" pitchFamily="34" charset="0"/>
                <a:ea typeface="Calibri" pitchFamily="34" charset="0"/>
                <a:cs typeface="Times New Roman" pitchFamily="18" charset="0"/>
              </a:rPr>
              <a:t>Ucz optymizmu po przez:</a:t>
            </a:r>
          </a:p>
          <a:p>
            <a:pPr>
              <a:lnSpc>
                <a:spcPct val="115000"/>
              </a:lnSpc>
              <a:buFont typeface="Symbol" pitchFamily="18" charset="2"/>
              <a:buChar char=""/>
            </a:pPr>
            <a:r>
              <a:rPr lang="pl-PL" sz="4000">
                <a:latin typeface="Trebuchet MS" pitchFamily="34" charset="0"/>
                <a:ea typeface="Calibri" pitchFamily="34" charset="0"/>
                <a:cs typeface="Times New Roman" pitchFamily="18" charset="0"/>
              </a:rPr>
              <a:t> Zaradność dzieci</a:t>
            </a:r>
          </a:p>
          <a:p>
            <a:pPr>
              <a:lnSpc>
                <a:spcPct val="115000"/>
              </a:lnSpc>
              <a:buFont typeface="Symbol" pitchFamily="18" charset="2"/>
              <a:buChar char=""/>
            </a:pPr>
            <a:r>
              <a:rPr lang="pl-PL" sz="4000">
                <a:latin typeface="Trebuchet MS" pitchFamily="34" charset="0"/>
                <a:ea typeface="Calibri" pitchFamily="34" charset="0"/>
                <a:cs typeface="Times New Roman" pitchFamily="18" charset="0"/>
              </a:rPr>
              <a:t> </a:t>
            </a:r>
            <a:r>
              <a:rPr lang="pl-PL" sz="4000">
                <a:latin typeface="Trebuchet MS" pitchFamily="34" charset="0"/>
                <a:ea typeface="Calibri" pitchFamily="34" charset="0"/>
                <a:cs typeface="Calibri" pitchFamily="34" charset="0"/>
              </a:rPr>
              <a:t>Pozytywne wyjaśnienie rzeczywistości</a:t>
            </a:r>
          </a:p>
          <a:p>
            <a:pPr>
              <a:lnSpc>
                <a:spcPct val="115000"/>
              </a:lnSpc>
              <a:buFont typeface="Symbol" pitchFamily="18" charset="2"/>
              <a:buChar char=""/>
            </a:pPr>
            <a:r>
              <a:rPr lang="pl-PL" sz="4000">
                <a:latin typeface="Trebuchet MS" pitchFamily="34" charset="0"/>
                <a:cs typeface="Times New Roman" pitchFamily="18" charset="0"/>
              </a:rPr>
              <a:t> Radość</a:t>
            </a:r>
            <a:r>
              <a:rPr lang="pl-PL" sz="4000">
                <a:latin typeface="Trebuchet MS" pitchFamily="34" charset="0"/>
                <a:ea typeface="Calibri" pitchFamily="34" charset="0"/>
                <a:cs typeface="Calibri" pitchFamily="34" charset="0"/>
              </a:rPr>
              <a:t> z sukcesów dziecka</a:t>
            </a:r>
          </a:p>
          <a:p>
            <a:pPr>
              <a:lnSpc>
                <a:spcPct val="115000"/>
              </a:lnSpc>
              <a:buFont typeface="Symbol" pitchFamily="18" charset="2"/>
              <a:buChar char=""/>
            </a:pPr>
            <a:r>
              <a:rPr lang="pl-PL" sz="4000">
                <a:latin typeface="Trebuchet MS" pitchFamily="34" charset="0"/>
                <a:cs typeface="Times New Roman" pitchFamily="18" charset="0"/>
              </a:rPr>
              <a:t> </a:t>
            </a:r>
            <a:r>
              <a:rPr lang="pl-PL" sz="4000">
                <a:latin typeface="Trebuchet MS" pitchFamily="34" charset="0"/>
                <a:ea typeface="Calibri" pitchFamily="34" charset="0"/>
                <a:cs typeface="Calibri" pitchFamily="34" charset="0"/>
              </a:rPr>
              <a:t>Wyjaśnia</a:t>
            </a:r>
            <a:r>
              <a:rPr lang="pl-PL" sz="4000">
                <a:latin typeface="Trebuchet MS" pitchFamily="34" charset="0"/>
                <a:cs typeface="Times New Roman" pitchFamily="18" charset="0"/>
              </a:rPr>
              <a:t>nie</a:t>
            </a:r>
            <a:r>
              <a:rPr lang="pl-PL" sz="4000">
                <a:latin typeface="Trebuchet MS" pitchFamily="34" charset="0"/>
                <a:ea typeface="Calibri" pitchFamily="34" charset="0"/>
                <a:cs typeface="Calibri" pitchFamily="34" charset="0"/>
              </a:rPr>
              <a:t> poraż</a:t>
            </a:r>
            <a:r>
              <a:rPr lang="pl-PL" sz="4000">
                <a:latin typeface="Trebuchet MS" pitchFamily="34" charset="0"/>
                <a:cs typeface="Times New Roman" pitchFamily="18" charset="0"/>
              </a:rPr>
              <a:t>ek</a:t>
            </a:r>
          </a:p>
          <a:p>
            <a:pPr>
              <a:lnSpc>
                <a:spcPct val="115000"/>
              </a:lnSpc>
              <a:buFont typeface="Symbol" pitchFamily="18" charset="2"/>
              <a:buChar char=""/>
            </a:pPr>
            <a:r>
              <a:rPr lang="pl-PL" sz="4000">
                <a:latin typeface="Trebuchet MS" pitchFamily="34" charset="0"/>
                <a:cs typeface="Times New Roman" pitchFamily="18" charset="0"/>
              </a:rPr>
              <a:t> </a:t>
            </a:r>
            <a:r>
              <a:rPr lang="pl-PL" sz="4000">
                <a:latin typeface="Trebuchet MS" pitchFamily="34" charset="0"/>
                <a:ea typeface="Calibri" pitchFamily="34" charset="0"/>
                <a:cs typeface="Calibri" pitchFamily="34" charset="0"/>
              </a:rPr>
              <a:t>Bud</a:t>
            </a:r>
            <a:r>
              <a:rPr lang="pl-PL" sz="4000">
                <a:latin typeface="Trebuchet MS" pitchFamily="34" charset="0"/>
                <a:cs typeface="Times New Roman" pitchFamily="18" charset="0"/>
              </a:rPr>
              <a:t>owanie</a:t>
            </a:r>
            <a:r>
              <a:rPr lang="pl-PL" sz="4000">
                <a:latin typeface="Trebuchet MS" pitchFamily="34" charset="0"/>
                <a:ea typeface="Calibri" pitchFamily="34" charset="0"/>
                <a:cs typeface="Calibri" pitchFamily="34" charset="0"/>
              </a:rPr>
              <a:t> mądrze poczuci</a:t>
            </a:r>
            <a:r>
              <a:rPr lang="pl-PL" sz="4000">
                <a:latin typeface="Trebuchet MS" pitchFamily="34" charset="0"/>
                <a:cs typeface="Times New Roman" pitchFamily="18" charset="0"/>
              </a:rPr>
              <a:t>a</a:t>
            </a:r>
            <a:r>
              <a:rPr lang="pl-PL" sz="4000">
                <a:latin typeface="Trebuchet MS" pitchFamily="34" charset="0"/>
                <a:ea typeface="Calibri" pitchFamily="34" charset="0"/>
                <a:cs typeface="Calibri" pitchFamily="34" charset="0"/>
              </a:rPr>
              <a:t> własnej wartości dziecka</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Prostokąt 1"/>
          <p:cNvSpPr>
            <a:spLocks noChangeArrowheads="1"/>
          </p:cNvSpPr>
          <p:nvPr/>
        </p:nvSpPr>
        <p:spPr bwMode="auto">
          <a:xfrm>
            <a:off x="374650" y="409575"/>
            <a:ext cx="10013950" cy="5187950"/>
          </a:xfrm>
          <a:prstGeom prst="rect">
            <a:avLst/>
          </a:prstGeom>
          <a:noFill/>
          <a:ln w="9525">
            <a:noFill/>
            <a:miter lim="800000"/>
            <a:headEnd/>
            <a:tailEnd/>
          </a:ln>
        </p:spPr>
        <p:txBody>
          <a:bodyPr>
            <a:spAutoFit/>
          </a:bodyPr>
          <a:lstStyle/>
          <a:p>
            <a:pPr>
              <a:lnSpc>
                <a:spcPct val="115000"/>
              </a:lnSpc>
            </a:pPr>
            <a:r>
              <a:rPr lang="pl-PL" sz="3200" b="1">
                <a:latin typeface="Trebuchet MS" pitchFamily="34" charset="0"/>
                <a:ea typeface="Calibri" pitchFamily="34" charset="0"/>
                <a:cs typeface="Times New Roman" pitchFamily="18" charset="0"/>
              </a:rPr>
              <a:t>Humor</a:t>
            </a:r>
            <a:r>
              <a:rPr lang="pl-PL" sz="3200">
                <a:latin typeface="Trebuchet MS" pitchFamily="34" charset="0"/>
                <a:ea typeface="Calibri" pitchFamily="34" charset="0"/>
                <a:cs typeface="Times New Roman" pitchFamily="18" charset="0"/>
              </a:rPr>
              <a:t>- jest nieodłączną częścią optymizmu. To umiejętność śmiania się nie tylko z dowcipów, komicznych sytuacji ale również z własnych wad, problemów i niepowodzeń.</a:t>
            </a:r>
          </a:p>
          <a:p>
            <a:pPr>
              <a:lnSpc>
                <a:spcPct val="115000"/>
              </a:lnSpc>
            </a:pPr>
            <a:endParaRPr lang="pl-PL" sz="3200">
              <a:latin typeface="Trebuchet MS" pitchFamily="34" charset="0"/>
              <a:ea typeface="Calibri" pitchFamily="34" charset="0"/>
              <a:cs typeface="Times New Roman" pitchFamily="18" charset="0"/>
            </a:endParaRPr>
          </a:p>
          <a:p>
            <a:pPr>
              <a:lnSpc>
                <a:spcPct val="115000"/>
              </a:lnSpc>
            </a:pPr>
            <a:r>
              <a:rPr lang="pl-PL" sz="3200">
                <a:latin typeface="Trebuchet MS" pitchFamily="34" charset="0"/>
                <a:ea typeface="Calibri" pitchFamily="34" charset="0"/>
                <a:cs typeface="Times New Roman" pitchFamily="18" charset="0"/>
              </a:rPr>
              <a:t>	Należy odróżniać humor od ironii oraz nie mylić poczucia humoru z brakiem taktu, wychowania, czy też z okrutnym wyśmiewaniem się z innych z powodów tj.: wygląd, cechy, stan materialny itp.</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Prostokąt 1"/>
          <p:cNvSpPr>
            <a:spLocks noChangeArrowheads="1"/>
          </p:cNvSpPr>
          <p:nvPr/>
        </p:nvSpPr>
        <p:spPr bwMode="auto">
          <a:xfrm>
            <a:off x="425450" y="290513"/>
            <a:ext cx="9063038" cy="4659312"/>
          </a:xfrm>
          <a:prstGeom prst="rect">
            <a:avLst/>
          </a:prstGeom>
          <a:noFill/>
          <a:ln w="9525">
            <a:noFill/>
            <a:miter lim="800000"/>
            <a:headEnd/>
            <a:tailEnd/>
          </a:ln>
        </p:spPr>
        <p:txBody>
          <a:bodyPr>
            <a:spAutoFit/>
          </a:bodyPr>
          <a:lstStyle/>
          <a:p>
            <a:pPr>
              <a:lnSpc>
                <a:spcPct val="115000"/>
              </a:lnSpc>
            </a:pPr>
            <a:r>
              <a:rPr lang="pl-PL" sz="2400" b="1">
                <a:latin typeface="Trebuchet MS" pitchFamily="34" charset="0"/>
                <a:ea typeface="Calibri" pitchFamily="34" charset="0"/>
                <a:cs typeface="Times New Roman" pitchFamily="18" charset="0"/>
              </a:rPr>
              <a:t>Polecane lektury dla dzieci dotyczące szczęścia, humoru i optymizmu  lub jego braku:</a:t>
            </a:r>
          </a:p>
          <a:p>
            <a:pPr>
              <a:lnSpc>
                <a:spcPct val="115000"/>
              </a:lnSpc>
            </a:pPr>
            <a:endParaRPr lang="pl-PL" sz="2400">
              <a:latin typeface="Trebuchet MS" pitchFamily="34" charset="0"/>
              <a:ea typeface="Calibri" pitchFamily="34" charset="0"/>
              <a:cs typeface="Times New Roman" pitchFamily="18" charset="0"/>
            </a:endParaRPr>
          </a:p>
          <a:p>
            <a:pPr>
              <a:lnSpc>
                <a:spcPct val="115000"/>
              </a:lnSpc>
            </a:pPr>
            <a:r>
              <a:rPr lang="en-US" sz="2400">
                <a:latin typeface="Trebuchet MS" pitchFamily="34" charset="0"/>
                <a:ea typeface="Calibri" pitchFamily="34" charset="0"/>
                <a:cs typeface="Times New Roman" pitchFamily="18" charset="0"/>
              </a:rPr>
              <a:t>Richard i Florence Awtwater</a:t>
            </a:r>
            <a:r>
              <a:rPr lang="pl-PL" sz="2400">
                <a:latin typeface="Trebuchet MS" pitchFamily="34" charset="0"/>
                <a:ea typeface="Calibri" pitchFamily="34" charset="0"/>
                <a:cs typeface="Times New Roman" pitchFamily="18" charset="0"/>
              </a:rPr>
              <a:t>,</a:t>
            </a:r>
            <a:r>
              <a:rPr lang="en-US" sz="2400">
                <a:latin typeface="Trebuchet MS" pitchFamily="34" charset="0"/>
                <a:ea typeface="Calibri" pitchFamily="34" charset="0"/>
                <a:cs typeface="Times New Roman" pitchFamily="18" charset="0"/>
              </a:rPr>
              <a:t> </a:t>
            </a:r>
            <a:r>
              <a:rPr lang="en-US" sz="2400" i="1">
                <a:latin typeface="Trebuchet MS" pitchFamily="34" charset="0"/>
                <a:ea typeface="Calibri" pitchFamily="34" charset="0"/>
                <a:cs typeface="Times New Roman" pitchFamily="18" charset="0"/>
              </a:rPr>
              <a:t>„Pan Popper I jego</a:t>
            </a:r>
            <a:r>
              <a:rPr lang="pl-PL" sz="2400" i="1">
                <a:latin typeface="Trebuchet MS" pitchFamily="34" charset="0"/>
                <a:ea typeface="Calibri" pitchFamily="34" charset="0"/>
                <a:cs typeface="Times New Roman" pitchFamily="18" charset="0"/>
              </a:rPr>
              <a:t> </a:t>
            </a:r>
            <a:r>
              <a:rPr lang="en-US" sz="2400" i="1">
                <a:latin typeface="Trebuchet MS" pitchFamily="34" charset="0"/>
                <a:ea typeface="Calibri" pitchFamily="34" charset="0"/>
                <a:cs typeface="Times New Roman" pitchFamily="18" charset="0"/>
              </a:rPr>
              <a:t>pingwiny”</a:t>
            </a:r>
            <a:endParaRPr lang="pl-PL" sz="2400" i="1">
              <a:latin typeface="Trebuchet MS" pitchFamily="34" charset="0"/>
              <a:ea typeface="Calibri" pitchFamily="34" charset="0"/>
              <a:cs typeface="Times New Roman" pitchFamily="18" charset="0"/>
            </a:endParaRPr>
          </a:p>
          <a:p>
            <a:pPr>
              <a:lnSpc>
                <a:spcPct val="115000"/>
              </a:lnSpc>
            </a:pPr>
            <a:r>
              <a:rPr lang="pl-PL" sz="2400">
                <a:latin typeface="Trebuchet MS" pitchFamily="34" charset="0"/>
                <a:ea typeface="Calibri" pitchFamily="34" charset="0"/>
                <a:cs typeface="Times New Roman" pitchFamily="18" charset="0"/>
              </a:rPr>
              <a:t>Sempe, Gościnny, </a:t>
            </a:r>
            <a:r>
              <a:rPr lang="pl-PL" sz="2400" i="1">
                <a:latin typeface="Trebuchet MS" pitchFamily="34" charset="0"/>
                <a:ea typeface="Calibri" pitchFamily="34" charset="0"/>
                <a:cs typeface="Times New Roman" pitchFamily="18" charset="0"/>
              </a:rPr>
              <a:t>„Seria o Mikołajku”</a:t>
            </a:r>
          </a:p>
          <a:p>
            <a:pPr>
              <a:lnSpc>
                <a:spcPct val="115000"/>
              </a:lnSpc>
            </a:pPr>
            <a:r>
              <a:rPr lang="pl-PL" sz="2400">
                <a:latin typeface="Trebuchet MS" pitchFamily="34" charset="0"/>
                <a:ea typeface="Calibri" pitchFamily="34" charset="0"/>
                <a:cs typeface="Times New Roman" pitchFamily="18" charset="0"/>
              </a:rPr>
              <a:t>Dimiter Inkiow, </a:t>
            </a:r>
            <a:r>
              <a:rPr lang="pl-PL" sz="2400" i="1">
                <a:latin typeface="Trebuchet MS" pitchFamily="34" charset="0"/>
                <a:ea typeface="Calibri" pitchFamily="34" charset="0"/>
                <a:cs typeface="Times New Roman" pitchFamily="18" charset="0"/>
              </a:rPr>
              <a:t>„Ja i moja siostra Klara”</a:t>
            </a:r>
          </a:p>
          <a:p>
            <a:pPr>
              <a:lnSpc>
                <a:spcPct val="115000"/>
              </a:lnSpc>
            </a:pPr>
            <a:r>
              <a:rPr lang="pl-PL" sz="2400">
                <a:latin typeface="Trebuchet MS" pitchFamily="34" charset="0"/>
                <a:ea typeface="Calibri" pitchFamily="34" charset="0"/>
                <a:cs typeface="Times New Roman" pitchFamily="18" charset="0"/>
              </a:rPr>
              <a:t>Ewa Janikowszky, </a:t>
            </a:r>
            <a:r>
              <a:rPr lang="pl-PL" sz="2400" i="1">
                <a:latin typeface="Trebuchet MS" pitchFamily="34" charset="0"/>
                <a:ea typeface="Calibri" pitchFamily="34" charset="0"/>
                <a:cs typeface="Times New Roman" pitchFamily="18" charset="0"/>
              </a:rPr>
              <a:t>„Gdybym był dorosły”</a:t>
            </a:r>
          </a:p>
          <a:p>
            <a:pPr>
              <a:lnSpc>
                <a:spcPct val="115000"/>
              </a:lnSpc>
            </a:pPr>
            <a:r>
              <a:rPr lang="pl-PL" sz="2400">
                <a:latin typeface="Trebuchet MS" pitchFamily="34" charset="0"/>
                <a:ea typeface="Calibri" pitchFamily="34" charset="0"/>
                <a:cs typeface="Times New Roman" pitchFamily="18" charset="0"/>
              </a:rPr>
              <a:t>Kornel Makuszyński, </a:t>
            </a:r>
            <a:r>
              <a:rPr lang="pl-PL" sz="2400" i="1">
                <a:latin typeface="Trebuchet MS" pitchFamily="34" charset="0"/>
                <a:ea typeface="Calibri" pitchFamily="34" charset="0"/>
                <a:cs typeface="Times New Roman" pitchFamily="18" charset="0"/>
              </a:rPr>
              <a:t>„Koziołek Matołek”</a:t>
            </a:r>
          </a:p>
          <a:p>
            <a:pPr>
              <a:lnSpc>
                <a:spcPct val="115000"/>
              </a:lnSpc>
            </a:pPr>
            <a:r>
              <a:rPr lang="pl-PL" sz="2400">
                <a:latin typeface="Trebuchet MS" pitchFamily="34" charset="0"/>
                <a:ea typeface="Calibri" pitchFamily="34" charset="0"/>
                <a:cs typeface="Times New Roman" pitchFamily="18" charset="0"/>
              </a:rPr>
              <a:t>Alan Alexander Milne, </a:t>
            </a:r>
            <a:r>
              <a:rPr lang="pl-PL" sz="2400" i="1">
                <a:latin typeface="Trebuchet MS" pitchFamily="34" charset="0"/>
                <a:ea typeface="Calibri" pitchFamily="34" charset="0"/>
                <a:cs typeface="Times New Roman" pitchFamily="18" charset="0"/>
              </a:rPr>
              <a:t>„Kubuś Puchatek"</a:t>
            </a:r>
          </a:p>
          <a:p>
            <a:pPr>
              <a:lnSpc>
                <a:spcPct val="115000"/>
              </a:lnSpc>
            </a:pPr>
            <a:r>
              <a:rPr lang="pl-PL" sz="2400">
                <a:latin typeface="Trebuchet MS" pitchFamily="34" charset="0"/>
                <a:ea typeface="Calibri" pitchFamily="34" charset="0"/>
                <a:cs typeface="Times New Roman" pitchFamily="18" charset="0"/>
              </a:rPr>
              <a:t>Piotr Wojciechowski, </a:t>
            </a:r>
            <a:r>
              <a:rPr lang="pl-PL" sz="2400" i="1">
                <a:latin typeface="Trebuchet MS" pitchFamily="34" charset="0"/>
                <a:ea typeface="Calibri" pitchFamily="34" charset="0"/>
                <a:cs typeface="Times New Roman" pitchFamily="18" charset="0"/>
              </a:rPr>
              <a:t>„Z kufra pana Pompula”</a:t>
            </a:r>
          </a:p>
          <a:p>
            <a:pPr>
              <a:lnSpc>
                <a:spcPct val="115000"/>
              </a:lnSpc>
            </a:pPr>
            <a:r>
              <a:rPr lang="pl-PL">
                <a:latin typeface="Times New Roman" pitchFamily="18" charset="0"/>
                <a:ea typeface="Calibri" pitchFamily="34" charset="0"/>
                <a:cs typeface="Times New Roman" pitchFamily="18" charset="0"/>
              </a:rPr>
              <a:t> </a:t>
            </a:r>
            <a:endParaRPr lang="pl-PL" sz="1600">
              <a:latin typeface="Calibri" pitchFamily="34" charset="0"/>
              <a:ea typeface="Calibri" pitchFamily="34" charset="0"/>
              <a:cs typeface="Times New Roman" pitchFamily="18"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Prostokąt 1"/>
          <p:cNvSpPr>
            <a:spLocks noChangeArrowheads="1"/>
          </p:cNvSpPr>
          <p:nvPr/>
        </p:nvSpPr>
        <p:spPr bwMode="auto">
          <a:xfrm>
            <a:off x="2389188" y="2719388"/>
            <a:ext cx="6096000" cy="1419225"/>
          </a:xfrm>
          <a:prstGeom prst="rect">
            <a:avLst/>
          </a:prstGeom>
          <a:noFill/>
          <a:ln w="9525">
            <a:noFill/>
            <a:miter lim="800000"/>
            <a:headEnd/>
            <a:tailEnd/>
          </a:ln>
        </p:spPr>
        <p:txBody>
          <a:bodyPr>
            <a:spAutoFit/>
          </a:bodyPr>
          <a:lstStyle/>
          <a:p>
            <a:pPr>
              <a:lnSpc>
                <a:spcPct val="115000"/>
              </a:lnSpc>
            </a:pPr>
            <a:r>
              <a:rPr lang="pl-PL" sz="8000" b="1">
                <a:latin typeface="Trebuchet MS" pitchFamily="34" charset="0"/>
                <a:ea typeface="Calibri" pitchFamily="34" charset="0"/>
                <a:cs typeface="Times New Roman" pitchFamily="18" charset="0"/>
              </a:rPr>
              <a:t>PRZYJAŹŃ</a:t>
            </a:r>
            <a:r>
              <a:rPr lang="pl-PL" sz="8000">
                <a:latin typeface="Trebuchet MS" pitchFamily="34" charset="0"/>
                <a:ea typeface="Calibri" pitchFamily="34" charset="0"/>
                <a:cs typeface="Times New Roman" pitchFamily="18" charset="0"/>
              </a:rPr>
              <a:t>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Prostokąt 1"/>
          <p:cNvSpPr>
            <a:spLocks noChangeArrowheads="1"/>
          </p:cNvSpPr>
          <p:nvPr/>
        </p:nvSpPr>
        <p:spPr bwMode="auto">
          <a:xfrm>
            <a:off x="495300" y="473075"/>
            <a:ext cx="9847263" cy="4699000"/>
          </a:xfrm>
          <a:prstGeom prst="rect">
            <a:avLst/>
          </a:prstGeom>
          <a:noFill/>
          <a:ln w="9525">
            <a:noFill/>
            <a:miter lim="800000"/>
            <a:headEnd/>
            <a:tailEnd/>
          </a:ln>
        </p:spPr>
        <p:txBody>
          <a:bodyPr>
            <a:spAutoFit/>
          </a:bodyPr>
          <a:lstStyle/>
          <a:p>
            <a:pPr>
              <a:lnSpc>
                <a:spcPct val="115000"/>
              </a:lnSpc>
            </a:pPr>
            <a:r>
              <a:rPr lang="pl-PL" sz="4400" b="1">
                <a:latin typeface="Trebuchet MS" pitchFamily="34" charset="0"/>
                <a:ea typeface="Calibri" pitchFamily="34" charset="0"/>
                <a:cs typeface="Times New Roman" pitchFamily="18" charset="0"/>
              </a:rPr>
              <a:t>Przyjaźń </a:t>
            </a:r>
            <a:r>
              <a:rPr lang="pl-PL" sz="4400">
                <a:latin typeface="Trebuchet MS" pitchFamily="34" charset="0"/>
                <a:ea typeface="Calibri" pitchFamily="34" charset="0"/>
                <a:cs typeface="Times New Roman" pitchFamily="18" charset="0"/>
              </a:rPr>
              <a:t>– to bliski i równoprawny związek pomiędzy osobami, oparty na wzajemnej sympatii, życzliwości, szczerości, zaufaniu, gotowości do pomocy oraz czerpaniu przyjemności z przebywania razem.</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49250" y="366713"/>
            <a:ext cx="9094788" cy="5754687"/>
          </a:xfrm>
          <a:prstGeom prst="rect">
            <a:avLst/>
          </a:prstGeom>
        </p:spPr>
        <p:txBody>
          <a:bodyPr>
            <a:spAutoFit/>
          </a:bodyPr>
          <a:lstStyle/>
          <a:p>
            <a:pPr>
              <a:lnSpc>
                <a:spcPct val="115000"/>
              </a:lnSpc>
            </a:pPr>
            <a:r>
              <a:rPr lang="pl-PL" sz="2400">
                <a:latin typeface="Trebuchet MS" pitchFamily="34" charset="0"/>
                <a:ea typeface="Calibri" pitchFamily="34" charset="0"/>
                <a:cs typeface="Times New Roman" pitchFamily="18" charset="0"/>
              </a:rPr>
              <a:t>Na przyjaźń składa się:</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Akceptacja</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Sympatia</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Zaufanie</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Takt</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Delikatność</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Dyskrecja</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Przestrzeganie prywatności przyjaciela</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Szczerość</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Pomoc</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Uczciwość</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Oddanie</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Wierność</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Podziw</a:t>
            </a:r>
          </a:p>
          <a:p>
            <a:pPr>
              <a:lnSpc>
                <a:spcPct val="115000"/>
              </a:lnSpc>
              <a:buFont typeface="Wingdings" pitchFamily="2" charset="2"/>
              <a:buChar char=""/>
            </a:pPr>
            <a:r>
              <a:rPr lang="pl-PL" sz="2000">
                <a:latin typeface="Trebuchet MS" pitchFamily="34" charset="0"/>
                <a:ea typeface="Calibri" pitchFamily="34" charset="0"/>
                <a:cs typeface="Times New Roman" pitchFamily="18" charset="0"/>
              </a:rPr>
              <a:t>Lojalność-wobec przyjaciela jest to uczciwość wobec niego, wierność i oddanie, a także dbanie o jego dobro i interes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rostokąt 1"/>
          <p:cNvSpPr>
            <a:spLocks noChangeArrowheads="1"/>
          </p:cNvSpPr>
          <p:nvPr/>
        </p:nvSpPr>
        <p:spPr bwMode="auto">
          <a:xfrm>
            <a:off x="434975" y="500063"/>
            <a:ext cx="9667875" cy="5430837"/>
          </a:xfrm>
          <a:prstGeom prst="rect">
            <a:avLst/>
          </a:prstGeom>
          <a:noFill/>
          <a:ln w="9525">
            <a:noFill/>
            <a:miter lim="800000"/>
            <a:headEnd/>
            <a:tailEnd/>
          </a:ln>
        </p:spPr>
        <p:txBody>
          <a:bodyPr>
            <a:spAutoFit/>
          </a:bodyPr>
          <a:lstStyle/>
          <a:p>
            <a:r>
              <a:rPr lang="pl-PL" sz="2400" b="1">
                <a:latin typeface="Trebuchet MS" pitchFamily="34" charset="0"/>
              </a:rPr>
              <a:t>Ad. 2 Środowisko przedszkolne</a:t>
            </a:r>
            <a:r>
              <a:rPr lang="pl-PL" sz="2400">
                <a:latin typeface="Trebuchet MS" pitchFamily="34" charset="0"/>
              </a:rPr>
              <a:t> </a:t>
            </a:r>
          </a:p>
          <a:p>
            <a:endParaRPr lang="pl-PL" sz="2000">
              <a:latin typeface="Trebuchet MS" pitchFamily="34" charset="0"/>
            </a:endParaRPr>
          </a:p>
          <a:p>
            <a:r>
              <a:rPr lang="pl-PL">
                <a:latin typeface="Trebuchet MS" pitchFamily="34" charset="0"/>
              </a:rPr>
              <a:t>	W ostatnich latach, rośnie ranga wychowania przedszkolnego w edukacji dzieci.</a:t>
            </a:r>
          </a:p>
          <a:p>
            <a:r>
              <a:rPr lang="pl-PL">
                <a:latin typeface="Trebuchet MS" pitchFamily="34" charset="0"/>
              </a:rPr>
              <a:t>Zmieniają się jej cele i zadania, stosownie do potrzeb i wymagań współczesnego dziecka oraz wiedzy naukowej o procesach rozwoju i efektywnych sposobach kształcenia. </a:t>
            </a:r>
          </a:p>
          <a:p>
            <a:endParaRPr lang="pl-PL">
              <a:latin typeface="Trebuchet MS" pitchFamily="34" charset="0"/>
            </a:endParaRPr>
          </a:p>
          <a:p>
            <a:r>
              <a:rPr lang="pl-PL">
                <a:latin typeface="Trebuchet MS" pitchFamily="34" charset="0"/>
              </a:rPr>
              <a:t>W całym tym procesie nie zmienny jest cel dotyczący poruszanej problematyki:</a:t>
            </a:r>
          </a:p>
          <a:p>
            <a:pPr marL="800100" lvl="1" indent="-342900">
              <a:buFont typeface="Trebuchet MS" pitchFamily="34" charset="0"/>
              <a:buAutoNum type="arabicPeriod"/>
            </a:pPr>
            <a:r>
              <a:rPr lang="pl-PL">
                <a:latin typeface="Trebuchet MS" pitchFamily="34" charset="0"/>
              </a:rPr>
              <a:t> Budowanie systemu wartości, w tym wychowanie dzieci tak, żeby lepiej orientowały się w tym co jest dobre a co złe.</a:t>
            </a:r>
          </a:p>
          <a:p>
            <a:pPr marL="800100" lvl="1" indent="-342900">
              <a:buFont typeface="Trebuchet MS" pitchFamily="34" charset="0"/>
              <a:buAutoNum type="arabicPeriod"/>
            </a:pPr>
            <a:r>
              <a:rPr lang="pl-PL">
                <a:latin typeface="Trebuchet MS" pitchFamily="34" charset="0"/>
              </a:rPr>
              <a:t>Przygotowanie dziecka do rozumienia emocji uczuć własnych i innych ludzi.</a:t>
            </a:r>
          </a:p>
          <a:p>
            <a:endParaRPr lang="pl-PL">
              <a:latin typeface="Trebuchet MS" pitchFamily="34" charset="0"/>
            </a:endParaRPr>
          </a:p>
          <a:p>
            <a:r>
              <a:rPr lang="pl-PL">
                <a:latin typeface="Trebuchet MS" pitchFamily="34" charset="0"/>
              </a:rPr>
              <a:t>	Przedszkole jest drugim po rodzinie środowiskiem społecznym, w którym porusza się ono bez nadzoru i pomocy ze strony osób mu bliskich. Tworząc zorganizowaną grupę, dzieci w tym samym wieku są świadomie kierowane przez nauczyciela. </a:t>
            </a:r>
          </a:p>
          <a:p>
            <a:r>
              <a:rPr lang="pl-PL">
                <a:latin typeface="Trebuchet MS" pitchFamily="34" charset="0"/>
              </a:rPr>
              <a:t>	W przedszkolu przystosowują się do nowego otoczenia działając według zasad i norm postępowania tam obowiązujących, niekiedy przystosowanie to bywa bardzo trudne. </a:t>
            </a:r>
          </a:p>
          <a:p>
            <a:r>
              <a:rPr lang="pl-PL">
                <a:latin typeface="Trebuchet MS" pitchFamily="34" charset="0"/>
              </a:rPr>
              <a:t>	Dzieci przychodząc z różnych środowisk wychowawczych, przyzwyczajone i nauczone różnych zachowań, z hierarchią wartości właściwej danej rodzinie muszą swoje pragnienia podporządkować ogółowi innych dzieci.</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Prostokąt 1"/>
          <p:cNvSpPr>
            <a:spLocks noChangeArrowheads="1"/>
          </p:cNvSpPr>
          <p:nvPr/>
        </p:nvSpPr>
        <p:spPr bwMode="auto">
          <a:xfrm>
            <a:off x="0" y="315913"/>
            <a:ext cx="9264650" cy="5005387"/>
          </a:xfrm>
          <a:prstGeom prst="rect">
            <a:avLst/>
          </a:prstGeom>
          <a:noFill/>
          <a:ln w="9525">
            <a:noFill/>
            <a:miter lim="800000"/>
            <a:headEnd/>
            <a:tailEnd/>
          </a:ln>
        </p:spPr>
        <p:txBody>
          <a:bodyPr>
            <a:spAutoFit/>
          </a:bodyPr>
          <a:lstStyle/>
          <a:p>
            <a:pPr marL="457200">
              <a:lnSpc>
                <a:spcPct val="115000"/>
              </a:lnSpc>
            </a:pPr>
            <a:r>
              <a:rPr lang="pl-PL" sz="2800" b="1">
                <a:latin typeface="Trebuchet MS" pitchFamily="34" charset="0"/>
                <a:cs typeface="Times New Roman" pitchFamily="18" charset="0"/>
              </a:rPr>
              <a:t>Miłość</a:t>
            </a:r>
            <a:r>
              <a:rPr lang="pl-PL" sz="2800">
                <a:latin typeface="Trebuchet MS" pitchFamily="34" charset="0"/>
                <a:cs typeface="Times New Roman" pitchFamily="18" charset="0"/>
              </a:rPr>
              <a:t>- jest to głębokie uczucie do drugiej osoby połączone zwykle z silnym pragnieniem ciągłego bycia z tą osobą i chęcią obdarzania jej szczęściem. Jest to silne przywiązanie do kogoś, gotowość do bezinteresownego oddania się mu i służenia. </a:t>
            </a:r>
          </a:p>
          <a:p>
            <a:pPr marL="457200">
              <a:lnSpc>
                <a:spcPct val="115000"/>
              </a:lnSpc>
            </a:pPr>
            <a:endParaRPr lang="pl-PL" sz="2800">
              <a:latin typeface="Trebuchet MS" pitchFamily="34" charset="0"/>
              <a:cs typeface="Times New Roman" pitchFamily="18" charset="0"/>
            </a:endParaRPr>
          </a:p>
          <a:p>
            <a:pPr marL="457200">
              <a:lnSpc>
                <a:spcPct val="115000"/>
              </a:lnSpc>
            </a:pPr>
            <a:r>
              <a:rPr lang="pl-PL" sz="2800">
                <a:latin typeface="Trebuchet MS" pitchFamily="34" charset="0"/>
                <a:cs typeface="Times New Roman" pitchFamily="18" charset="0"/>
              </a:rPr>
              <a:t>	Miłość to także odczuwanie więzi emocjonalnej z miejscem lub społecznością, z którymi ktoś  z jakichś względów się identyfikuje. Może to być na przykład miłość do ojczyzny. </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3" name="Prostokąt 1"/>
          <p:cNvSpPr>
            <a:spLocks noChangeArrowheads="1"/>
          </p:cNvSpPr>
          <p:nvPr/>
        </p:nvSpPr>
        <p:spPr bwMode="auto">
          <a:xfrm>
            <a:off x="374650" y="390525"/>
            <a:ext cx="8513763" cy="3490913"/>
          </a:xfrm>
          <a:prstGeom prst="rect">
            <a:avLst/>
          </a:prstGeom>
          <a:noFill/>
          <a:ln w="9525">
            <a:noFill/>
            <a:miter lim="800000"/>
            <a:headEnd/>
            <a:tailEnd/>
          </a:ln>
        </p:spPr>
        <p:txBody>
          <a:bodyPr>
            <a:spAutoFit/>
          </a:bodyPr>
          <a:lstStyle/>
          <a:p>
            <a:pPr>
              <a:lnSpc>
                <a:spcPct val="115000"/>
              </a:lnSpc>
            </a:pPr>
            <a:r>
              <a:rPr lang="pl-PL" sz="2400" b="1">
                <a:latin typeface="Trebuchet MS" pitchFamily="34" charset="0"/>
                <a:ea typeface="Calibri" pitchFamily="34" charset="0"/>
                <a:cs typeface="Times New Roman" pitchFamily="18" charset="0"/>
              </a:rPr>
              <a:t>Polecane lektury dla dzieci dotyczące szczęścia, humoru i optymizmu lub jego braku:</a:t>
            </a:r>
          </a:p>
          <a:p>
            <a:pPr>
              <a:lnSpc>
                <a:spcPct val="115000"/>
              </a:lnSpc>
            </a:pPr>
            <a:endParaRPr lang="pl-PL" sz="2400" b="1">
              <a:latin typeface="Trebuchet MS" pitchFamily="34" charset="0"/>
              <a:ea typeface="Calibri" pitchFamily="34" charset="0"/>
              <a:cs typeface="Times New Roman" pitchFamily="18" charset="0"/>
            </a:endParaRPr>
          </a:p>
          <a:p>
            <a:pPr>
              <a:lnSpc>
                <a:spcPct val="115000"/>
              </a:lnSpc>
            </a:pPr>
            <a:r>
              <a:rPr lang="pl-PL" sz="2400">
                <a:latin typeface="Trebuchet MS" pitchFamily="34" charset="0"/>
                <a:ea typeface="Calibri" pitchFamily="34" charset="0"/>
                <a:cs typeface="Times New Roman" pitchFamily="18" charset="0"/>
              </a:rPr>
              <a:t>Sam McBratney, </a:t>
            </a:r>
            <a:r>
              <a:rPr lang="pl-PL" sz="2400" i="1">
                <a:latin typeface="Trebuchet MS" pitchFamily="34" charset="0"/>
                <a:ea typeface="Calibri" pitchFamily="34" charset="0"/>
                <a:cs typeface="Times New Roman" pitchFamily="18" charset="0"/>
              </a:rPr>
              <a:t>„Nawet nie wiesz jak bardzo Cię kocham”</a:t>
            </a:r>
          </a:p>
          <a:p>
            <a:pPr>
              <a:lnSpc>
                <a:spcPct val="115000"/>
              </a:lnSpc>
            </a:pPr>
            <a:r>
              <a:rPr lang="pl-PL" sz="2400">
                <a:latin typeface="Trebuchet MS" pitchFamily="34" charset="0"/>
                <a:ea typeface="Calibri" pitchFamily="34" charset="0"/>
                <a:cs typeface="Times New Roman" pitchFamily="18" charset="0"/>
              </a:rPr>
              <a:t>Paulette Bourgeois, Brenda Clark </a:t>
            </a:r>
            <a:r>
              <a:rPr lang="pl-PL" sz="2400" i="1">
                <a:latin typeface="Trebuchet MS" pitchFamily="34" charset="0"/>
                <a:ea typeface="Calibri" pitchFamily="34" charset="0"/>
                <a:cs typeface="Times New Roman" pitchFamily="18" charset="0"/>
              </a:rPr>
              <a:t>„Franklin i Wydra; Franklin mówi: Kocham Cię”</a:t>
            </a:r>
          </a:p>
          <a:p>
            <a:pPr>
              <a:lnSpc>
                <a:spcPct val="115000"/>
              </a:lnSpc>
            </a:pPr>
            <a:r>
              <a:rPr lang="pl-PL" sz="2400">
                <a:latin typeface="Trebuchet MS" pitchFamily="34" charset="0"/>
                <a:ea typeface="Calibri" pitchFamily="34" charset="0"/>
                <a:cs typeface="Times New Roman" pitchFamily="18" charset="0"/>
              </a:rPr>
              <a:t>Hans Christian Andersen, </a:t>
            </a:r>
            <a:r>
              <a:rPr lang="pl-PL" sz="2400" i="1">
                <a:latin typeface="Trebuchet MS" pitchFamily="34" charset="0"/>
                <a:ea typeface="Calibri" pitchFamily="34" charset="0"/>
                <a:cs typeface="Times New Roman" pitchFamily="18" charset="0"/>
              </a:rPr>
              <a:t>“Królowa Śniegu”</a:t>
            </a:r>
          </a:p>
          <a:p>
            <a:pPr>
              <a:lnSpc>
                <a:spcPct val="115000"/>
              </a:lnSpc>
            </a:pPr>
            <a:r>
              <a:rPr lang="pl-PL" sz="2400">
                <a:latin typeface="Trebuchet MS" pitchFamily="34" charset="0"/>
                <a:ea typeface="Calibri" pitchFamily="34" charset="0"/>
                <a:cs typeface="Times New Roman" pitchFamily="18" charset="0"/>
              </a:rPr>
              <a:t>Dorota Gawryluk, </a:t>
            </a:r>
            <a:r>
              <a:rPr lang="pl-PL" sz="2400" i="1">
                <a:latin typeface="Trebuchet MS" pitchFamily="34" charset="0"/>
                <a:ea typeface="Calibri" pitchFamily="34" charset="0"/>
                <a:cs typeface="Times New Roman" pitchFamily="18" charset="0"/>
              </a:rPr>
              <a:t>“Dżok, opowieść o psiej wierności”</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95300" y="514350"/>
            <a:ext cx="9144000" cy="5829300"/>
          </a:xfrm>
          <a:prstGeom prst="rect">
            <a:avLst/>
          </a:prstGeom>
        </p:spPr>
        <p:txBody>
          <a:bodyPr>
            <a:spAutoFit/>
          </a:bodyPr>
          <a:lstStyle/>
          <a:p>
            <a:pPr marL="228600" fontAlgn="auto">
              <a:lnSpc>
                <a:spcPct val="115000"/>
              </a:lnSpc>
              <a:spcBef>
                <a:spcPts val="0"/>
              </a:spcBef>
              <a:spcAft>
                <a:spcPts val="1000"/>
              </a:spcAft>
              <a:defRPr/>
            </a:pPr>
            <a:r>
              <a:rPr lang="pl-PL" sz="3200" dirty="0">
                <a:latin typeface="+mn-lt"/>
                <a:ea typeface="Calibri" panose="020F0502020204030204" pitchFamily="34" charset="0"/>
                <a:cs typeface="Times New Roman" panose="02020603050405020304" pitchFamily="18" charset="0"/>
              </a:rPr>
              <a:t>Literatura:</a:t>
            </a:r>
          </a:p>
          <a:p>
            <a:pPr marL="342900" indent="-342900" fontAlgn="auto">
              <a:lnSpc>
                <a:spcPct val="115000"/>
              </a:lnSpc>
              <a:spcBef>
                <a:spcPts val="0"/>
              </a:spcBef>
              <a:spcAft>
                <a:spcPts val="1000"/>
              </a:spcAft>
              <a:buFont typeface="+mj-lt"/>
              <a:buAutoNum type="arabicPeriod"/>
              <a:tabLst>
                <a:tab pos="457200" algn="l"/>
              </a:tabLst>
              <a:defRPr/>
            </a:pPr>
            <a:r>
              <a:rPr lang="pl-PL" sz="3200" dirty="0">
                <a:latin typeface="+mn-lt"/>
                <a:ea typeface="Calibri" panose="020F0502020204030204" pitchFamily="34" charset="0"/>
                <a:cs typeface="Times New Roman" panose="02020603050405020304" pitchFamily="18" charset="0"/>
              </a:rPr>
              <a:t>Olbrycht K., „Wychowanie do wartości”</a:t>
            </a:r>
          </a:p>
          <a:p>
            <a:pPr marL="342900" indent="-342900" fontAlgn="auto">
              <a:lnSpc>
                <a:spcPct val="115000"/>
              </a:lnSpc>
              <a:spcBef>
                <a:spcPts val="0"/>
              </a:spcBef>
              <a:spcAft>
                <a:spcPts val="1000"/>
              </a:spcAft>
              <a:buFont typeface="+mj-lt"/>
              <a:buAutoNum type="arabicPeriod"/>
              <a:tabLst>
                <a:tab pos="457200" algn="l"/>
              </a:tabLst>
              <a:defRPr/>
            </a:pPr>
            <a:r>
              <a:rPr lang="pl-PL" sz="3200" dirty="0" err="1">
                <a:latin typeface="+mn-lt"/>
                <a:ea typeface="Calibri" panose="020F0502020204030204" pitchFamily="34" charset="0"/>
                <a:cs typeface="Times New Roman" panose="02020603050405020304" pitchFamily="18" charset="0"/>
              </a:rPr>
              <a:t>Kuzmińska</a:t>
            </a:r>
            <a:r>
              <a:rPr lang="pl-PL" sz="3200" dirty="0">
                <a:latin typeface="+mn-lt"/>
                <a:ea typeface="Calibri" panose="020F0502020204030204" pitchFamily="34" charset="0"/>
                <a:cs typeface="Times New Roman" panose="02020603050405020304" pitchFamily="18" charset="0"/>
              </a:rPr>
              <a:t> I., Olszewska E. „Z dzieckiem w świat wartości”</a:t>
            </a:r>
          </a:p>
          <a:p>
            <a:pPr marL="342900" indent="-342900" fontAlgn="auto">
              <a:lnSpc>
                <a:spcPct val="115000"/>
              </a:lnSpc>
              <a:spcBef>
                <a:spcPts val="0"/>
              </a:spcBef>
              <a:spcAft>
                <a:spcPts val="1000"/>
              </a:spcAft>
              <a:buFont typeface="+mj-lt"/>
              <a:buAutoNum type="arabicPeriod"/>
              <a:tabLst>
                <a:tab pos="457200" algn="l"/>
              </a:tabLst>
              <a:defRPr/>
            </a:pPr>
            <a:r>
              <a:rPr lang="pl-PL" sz="3200" dirty="0">
                <a:latin typeface="+mn-lt"/>
                <a:ea typeface="Calibri" panose="020F0502020204030204" pitchFamily="34" charset="0"/>
                <a:cs typeface="Times New Roman" panose="02020603050405020304" pitchFamily="18" charset="0"/>
              </a:rPr>
              <a:t>Klim-Klimaszewska A., „Pedagogika przedszkolna”</a:t>
            </a:r>
          </a:p>
          <a:p>
            <a:pPr marL="342900" indent="-342900" fontAlgn="auto">
              <a:lnSpc>
                <a:spcPct val="115000"/>
              </a:lnSpc>
              <a:spcBef>
                <a:spcPts val="0"/>
              </a:spcBef>
              <a:spcAft>
                <a:spcPts val="1000"/>
              </a:spcAft>
              <a:buFont typeface="+mj-lt"/>
              <a:buAutoNum type="arabicPeriod"/>
              <a:tabLst>
                <a:tab pos="457200" algn="l"/>
              </a:tabLst>
              <a:defRPr/>
            </a:pPr>
            <a:r>
              <a:rPr lang="pl-PL" sz="3200" dirty="0" err="1">
                <a:latin typeface="+mn-lt"/>
                <a:ea typeface="Calibri" panose="020F0502020204030204" pitchFamily="34" charset="0"/>
                <a:cs typeface="Times New Roman" panose="02020603050405020304" pitchFamily="18" charset="0"/>
              </a:rPr>
              <a:t>Bukowiecka-Górna</a:t>
            </a:r>
            <a:r>
              <a:rPr lang="pl-PL" sz="3200" dirty="0">
                <a:latin typeface="+mn-lt"/>
                <a:ea typeface="Calibri" panose="020F0502020204030204" pitchFamily="34" charset="0"/>
                <a:cs typeface="Times New Roman" panose="02020603050405020304" pitchFamily="18" charset="0"/>
              </a:rPr>
              <a:t> E., Program „Wiem, czuję, rozumiem, wychowanie do wartości”</a:t>
            </a:r>
          </a:p>
          <a:p>
            <a:pPr marL="342900" indent="-342900" fontAlgn="auto">
              <a:lnSpc>
                <a:spcPct val="115000"/>
              </a:lnSpc>
              <a:spcBef>
                <a:spcPts val="0"/>
              </a:spcBef>
              <a:spcAft>
                <a:spcPts val="1000"/>
              </a:spcAft>
              <a:buFont typeface="+mj-lt"/>
              <a:buAutoNum type="arabicPeriod"/>
              <a:tabLst>
                <a:tab pos="457200" algn="l"/>
              </a:tabLst>
              <a:defRPr/>
            </a:pPr>
            <a:r>
              <a:rPr lang="pl-PL" sz="3200" dirty="0">
                <a:latin typeface="+mn-lt"/>
                <a:ea typeface="Calibri" panose="020F0502020204030204" pitchFamily="34" charset="0"/>
                <a:cs typeface="Times New Roman" panose="02020603050405020304" pitchFamily="18" charset="0"/>
              </a:rPr>
              <a:t>Marzec H., „Nauczyciel i dziecko”</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Prostokąt 1"/>
          <p:cNvSpPr>
            <a:spLocks noChangeArrowheads="1"/>
          </p:cNvSpPr>
          <p:nvPr/>
        </p:nvSpPr>
        <p:spPr bwMode="auto">
          <a:xfrm>
            <a:off x="1106488" y="1385888"/>
            <a:ext cx="8672512" cy="2287587"/>
          </a:xfrm>
          <a:prstGeom prst="rect">
            <a:avLst/>
          </a:prstGeom>
          <a:noFill/>
          <a:ln w="9525">
            <a:noFill/>
            <a:miter lim="800000"/>
            <a:headEnd/>
            <a:tailEnd/>
          </a:ln>
        </p:spPr>
        <p:txBody>
          <a:bodyPr wrap="none">
            <a:spAutoFit/>
          </a:bodyPr>
          <a:lstStyle/>
          <a:p>
            <a:pPr algn="just">
              <a:lnSpc>
                <a:spcPct val="150000"/>
              </a:lnSpc>
            </a:pPr>
            <a:r>
              <a:rPr lang="pl-PL" sz="4800">
                <a:latin typeface="Times New Roman" pitchFamily="18" charset="0"/>
                <a:cs typeface="Times New Roman" pitchFamily="18" charset="0"/>
              </a:rPr>
              <a:t>DZIĘKUJEMY ZA UWAGĘ</a:t>
            </a:r>
            <a:r>
              <a:rPr lang="pl-PL" sz="9600">
                <a:latin typeface="Times New Roman" pitchFamily="18" charset="0"/>
                <a:cs typeface="Times New Roman" pitchFamily="18" charset="0"/>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Prostokąt 1"/>
          <p:cNvSpPr>
            <a:spLocks noChangeArrowheads="1"/>
          </p:cNvSpPr>
          <p:nvPr/>
        </p:nvSpPr>
        <p:spPr bwMode="auto">
          <a:xfrm>
            <a:off x="419100" y="352425"/>
            <a:ext cx="9129713" cy="5883275"/>
          </a:xfrm>
          <a:prstGeom prst="rect">
            <a:avLst/>
          </a:prstGeom>
          <a:noFill/>
          <a:ln w="9525">
            <a:noFill/>
            <a:miter lim="800000"/>
            <a:headEnd/>
            <a:tailEnd/>
          </a:ln>
        </p:spPr>
        <p:txBody>
          <a:bodyPr>
            <a:spAutoFit/>
          </a:bodyPr>
          <a:lstStyle/>
          <a:p>
            <a:r>
              <a:rPr lang="pl-PL">
                <a:latin typeface="Trebuchet MS" pitchFamily="34" charset="0"/>
              </a:rPr>
              <a:t>	</a:t>
            </a:r>
            <a:r>
              <a:rPr lang="pl-PL" sz="2000">
                <a:latin typeface="Trebuchet MS" pitchFamily="34" charset="0"/>
              </a:rPr>
              <a:t>Proces wychowania jest oparty na regułach, które dzieci powinny przestrzegać. W grupie przedszkolnej dzieci uczą się partnerstwa oraz ponoszenia konsekwencji z powodów nie przestrzegania umów. </a:t>
            </a:r>
            <a:br>
              <a:rPr lang="pl-PL" sz="2000">
                <a:latin typeface="Trebuchet MS" pitchFamily="34" charset="0"/>
              </a:rPr>
            </a:br>
            <a:r>
              <a:rPr lang="pl-PL" sz="2000">
                <a:latin typeface="Trebuchet MS" pitchFamily="34" charset="0"/>
              </a:rPr>
              <a:t>	Działając z rówieśnikami zdobywają doświadczenia dotyczące własnej osoby. Dzięki niemu umieją odpowiedzieć na pytania jaki jestem. Zaspakajają swoje potrzeby, które są źródłem radości, przyjemności, sympatii, przyjaźni, poszerzają zakres partnerstwa w zabawie i pracy.</a:t>
            </a:r>
            <a:br>
              <a:rPr lang="pl-PL" sz="2000">
                <a:latin typeface="Trebuchet MS" pitchFamily="34" charset="0"/>
              </a:rPr>
            </a:br>
            <a:r>
              <a:rPr lang="pl-PL" sz="2000">
                <a:latin typeface="Trebuchet MS" pitchFamily="34" charset="0"/>
              </a:rPr>
              <a:t>	Społeczne funkcjonowanie dziecka w przedszkolu, odbywa się  przy udziale osób dorosłych.</a:t>
            </a:r>
          </a:p>
          <a:p>
            <a:endParaRPr lang="pl-PL" sz="2000" u="sng">
              <a:latin typeface="Trebuchet MS" pitchFamily="34" charset="0"/>
            </a:endParaRPr>
          </a:p>
          <a:p>
            <a:r>
              <a:rPr lang="pl-PL" sz="2000">
                <a:latin typeface="Trebuchet MS" pitchFamily="34" charset="0"/>
              </a:rPr>
              <a:t>	</a:t>
            </a:r>
            <a:r>
              <a:rPr lang="pl-PL" sz="2000" u="sng">
                <a:latin typeface="Trebuchet MS" pitchFamily="34" charset="0"/>
              </a:rPr>
              <a:t>Nauczyciel</a:t>
            </a:r>
            <a:r>
              <a:rPr lang="pl-PL" sz="2000">
                <a:latin typeface="Trebuchet MS" pitchFamily="34" charset="0"/>
              </a:rPr>
              <a:t>- to najważniejsza osoba dla dziecka w przedszkolu. To wzór do naśladowania. Ważne by jego osobowość i postępowanie było zgodne z normami i zasadami obowiązującymi w społeczeństwie. Nauczyciel powinien stwarzać sytuacje wychowawcze w których zapoznaje dzieci w sposób jasny, przystępny z tym co można, należy, z tym czego nie wolno, co jest dobre i złe. Powinien wykorzystywać naturalne sytuacje do pochwały dobrych zachowań a krytyki złych ze wskazaniem, co dziecko robi dobrze a co zle. Powinien realizować treści Podstawy programowej  by w sposób świadomy wprowadzać dziecko w świat  społecznie akceptowalnych wartości.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rostokąt 3"/>
          <p:cNvSpPr>
            <a:spLocks noChangeArrowheads="1"/>
          </p:cNvSpPr>
          <p:nvPr/>
        </p:nvSpPr>
        <p:spPr bwMode="auto">
          <a:xfrm>
            <a:off x="465138" y="392113"/>
            <a:ext cx="9039225" cy="5505450"/>
          </a:xfrm>
          <a:prstGeom prst="rect">
            <a:avLst/>
          </a:prstGeom>
          <a:noFill/>
          <a:ln w="9525">
            <a:noFill/>
            <a:miter lim="800000"/>
            <a:headEnd/>
            <a:tailEnd/>
          </a:ln>
        </p:spPr>
        <p:txBody>
          <a:bodyPr>
            <a:spAutoFit/>
          </a:bodyPr>
          <a:lstStyle/>
          <a:p>
            <a:pPr>
              <a:lnSpc>
                <a:spcPct val="115000"/>
              </a:lnSpc>
              <a:spcAft>
                <a:spcPts val="1000"/>
              </a:spcAft>
            </a:pPr>
            <a:r>
              <a:rPr lang="pl-PL" sz="2400" b="1">
                <a:latin typeface="Trebuchet MS" pitchFamily="34" charset="0"/>
                <a:ea typeface="Calibri" pitchFamily="34" charset="0"/>
                <a:cs typeface="Times New Roman" pitchFamily="18" charset="0"/>
              </a:rPr>
              <a:t>Ad. 3 Środowisko rówieśnicze</a:t>
            </a:r>
            <a:endParaRPr lang="pl-PL" sz="2400">
              <a:latin typeface="Trebuchet MS" pitchFamily="34" charset="0"/>
              <a:ea typeface="Calibri" pitchFamily="34" charset="0"/>
              <a:cs typeface="Times New Roman" pitchFamily="18" charset="0"/>
            </a:endParaRPr>
          </a:p>
          <a:p>
            <a:pPr>
              <a:lnSpc>
                <a:spcPct val="115000"/>
              </a:lnSpc>
              <a:spcAft>
                <a:spcPts val="1000"/>
              </a:spcAft>
            </a:pPr>
            <a:r>
              <a:rPr lang="pl-PL">
                <a:latin typeface="Trebuchet MS" pitchFamily="34" charset="0"/>
                <a:ea typeface="Calibri" pitchFamily="34" charset="0"/>
                <a:cs typeface="Times New Roman" pitchFamily="18" charset="0"/>
              </a:rPr>
              <a:t>Środowisko rówieśnicze to kolejny etap na drodze życiowych wyborów dziecka. </a:t>
            </a:r>
            <a:br>
              <a:rPr lang="pl-PL">
                <a:latin typeface="Trebuchet MS" pitchFamily="34" charset="0"/>
                <a:ea typeface="Calibri" pitchFamily="34" charset="0"/>
                <a:cs typeface="Times New Roman" pitchFamily="18" charset="0"/>
              </a:rPr>
            </a:br>
            <a:r>
              <a:rPr lang="pl-PL">
                <a:latin typeface="Trebuchet MS" pitchFamily="34" charset="0"/>
                <a:ea typeface="Calibri" pitchFamily="34" charset="0"/>
                <a:cs typeface="Times New Roman" pitchFamily="18" charset="0"/>
              </a:rPr>
              <a:t>Jego świat wartości zderza się z potrzebami ogółu. Im silniej zakorzenione są w nim wartości opierające się na dobru tym trudniej jest mu ulec złym postawą. Młody człowiek, który nie miał możliwości bycia wychowanym w poczuciu własnej wartości i wartości akceptowalnych społecznie jest narażany na zły wpływ, fałszywy osąd sytuacji. </a:t>
            </a:r>
            <a:br>
              <a:rPr lang="pl-PL">
                <a:latin typeface="Trebuchet MS" pitchFamily="34" charset="0"/>
                <a:ea typeface="Calibri" pitchFamily="34" charset="0"/>
                <a:cs typeface="Times New Roman" pitchFamily="18" charset="0"/>
              </a:rPr>
            </a:br>
            <a:r>
              <a:rPr lang="pl-PL">
                <a:latin typeface="Trebuchet MS" pitchFamily="34" charset="0"/>
                <a:ea typeface="Calibri" pitchFamily="34" charset="0"/>
                <a:cs typeface="Times New Roman" pitchFamily="18" charset="0"/>
              </a:rPr>
              <a:t>Młody człowiek pozostaje na etapie standardów konformistycznych. Wybiera i wartościuje ze względu na przyjemność i korzyść. Nie tylko nie potrafi, ale nie zdaje sobie sprawy, że może wybierać samodzielnie, że jest za te wybory osobiście odpowiedzialny.</a:t>
            </a:r>
            <a:br>
              <a:rPr lang="pl-PL">
                <a:latin typeface="Trebuchet MS" pitchFamily="34" charset="0"/>
                <a:ea typeface="Calibri" pitchFamily="34" charset="0"/>
                <a:cs typeface="Times New Roman" pitchFamily="18" charset="0"/>
              </a:rPr>
            </a:br>
            <a:endParaRPr lang="pl-PL">
              <a:latin typeface="Trebuchet MS" pitchFamily="34" charset="0"/>
              <a:ea typeface="Calibri" pitchFamily="34" charset="0"/>
              <a:cs typeface="Times New Roman" pitchFamily="18" charset="0"/>
            </a:endParaRPr>
          </a:p>
          <a:p>
            <a:pPr>
              <a:lnSpc>
                <a:spcPct val="115000"/>
              </a:lnSpc>
              <a:spcAft>
                <a:spcPts val="1000"/>
              </a:spcAft>
            </a:pPr>
            <a:r>
              <a:rPr lang="pl-PL" b="1">
                <a:latin typeface="Trebuchet MS" pitchFamily="34" charset="0"/>
                <a:ea typeface="Calibri" pitchFamily="34" charset="0"/>
                <a:cs typeface="Times New Roman" pitchFamily="18" charset="0"/>
              </a:rPr>
              <a:t>Niezbędne w wychowaniu do wartości jest odwoływanie się do osobowych wzorów prawdziwych autorytetów, mogą to być bohaterowie literaccy czy filmowi, ale najważniejszą rolę plenią prawdziwi ludzie, żyjący lub, którzy już odeszli. Warunkiem jest prawdziwe ich przedstawianie, nie ubieranie, nie retuszowanie.</a:t>
            </a:r>
            <a:endParaRPr lang="pl-PL">
              <a:latin typeface="Trebuchet MS" pitchFamily="34" charset="0"/>
              <a:ea typeface="Calibri" pitchFamily="34"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Prostokąt 2"/>
          <p:cNvSpPr>
            <a:spLocks noChangeArrowheads="1"/>
          </p:cNvSpPr>
          <p:nvPr/>
        </p:nvSpPr>
        <p:spPr bwMode="auto">
          <a:xfrm>
            <a:off x="419100" y="401638"/>
            <a:ext cx="8890000" cy="4800600"/>
          </a:xfrm>
          <a:prstGeom prst="rect">
            <a:avLst/>
          </a:prstGeom>
          <a:noFill/>
          <a:ln w="9525">
            <a:noFill/>
            <a:miter lim="800000"/>
            <a:headEnd/>
            <a:tailEnd/>
          </a:ln>
        </p:spPr>
        <p:txBody>
          <a:bodyPr>
            <a:spAutoFit/>
          </a:bodyPr>
          <a:lstStyle/>
          <a:p>
            <a:r>
              <a:rPr lang="pl-PL" sz="2400" b="1">
                <a:latin typeface="Trebuchet MS" pitchFamily="34" charset="0"/>
              </a:rPr>
              <a:t>Ad. 4 Społeczeństwo i kultura</a:t>
            </a:r>
          </a:p>
          <a:p>
            <a:endParaRPr lang="pl-PL" b="1">
              <a:latin typeface="Trebuchet MS" pitchFamily="34" charset="0"/>
            </a:endParaRPr>
          </a:p>
          <a:p>
            <a:r>
              <a:rPr lang="pl-PL" sz="2400">
                <a:latin typeface="Trebuchet MS" pitchFamily="34" charset="0"/>
              </a:rPr>
              <a:t>	Współczesna cywilizacja wydaje się pogrążać w haosie wartości i kryzysie wychowania. Podważa się jej sens, szanse uzgodnienia celów racje programowego preferowania jakiejś wartości. Osłabiona coraz bardziej rodzina nie jest w stanie zapewnić stabilnych postaw wychowania. Dorośli, zarówno najbliżsi i inni obecni w otoczeniu dziecka kierują się wartościowaniu głównie standardami konformistycznymi, ponieważ to one zapewniają doraźną satysfakcje, przyjemność i zysk.</a:t>
            </a:r>
          </a:p>
          <a:p>
            <a:r>
              <a:rPr lang="pl-PL" sz="2400">
                <a:latin typeface="Trebuchet MS" pitchFamily="34" charset="0"/>
              </a:rPr>
              <a:t>	Współczesne media wyżej stawiają wartości niższe, instrumentalne niż wartości wyższe duchowe.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ytuł 1"/>
          <p:cNvSpPr>
            <a:spLocks noGrp="1"/>
          </p:cNvSpPr>
          <p:nvPr>
            <p:ph type="title"/>
          </p:nvPr>
        </p:nvSpPr>
        <p:spPr>
          <a:xfrm>
            <a:off x="479425" y="298450"/>
            <a:ext cx="8596313" cy="1320800"/>
          </a:xfrm>
        </p:spPr>
        <p:txBody>
          <a:bodyPr/>
          <a:lstStyle/>
          <a:p>
            <a:r>
              <a:rPr lang="pl-PL" sz="4000" b="1" smtClean="0"/>
              <a:t>Do jakich wartości chcemy wychowywać?</a:t>
            </a:r>
          </a:p>
        </p:txBody>
      </p:sp>
      <p:graphicFrame>
        <p:nvGraphicFramePr>
          <p:cNvPr id="5" name="Symbol zastępczy zawartości 4">
            <a:extLst>
              <a:ext uri="{FF2B5EF4-FFF2-40B4-BE49-F238E27FC236}"/>
            </a:extLst>
          </p:cNvPr>
          <p:cNvGraphicFramePr>
            <a:graphicFrameLocks noGrp="1"/>
          </p:cNvGraphicFramePr>
          <p:nvPr>
            <p:ph idx="1"/>
          </p:nvPr>
        </p:nvGraphicFramePr>
        <p:xfrm>
          <a:off x="582613" y="1790700"/>
          <a:ext cx="8389937" cy="4627563"/>
        </p:xfrm>
        <a:graphic>
          <a:graphicData uri="http://schemas.openxmlformats.org/drawingml/2006/table">
            <a:tbl>
              <a:tblPr firstRow="1" firstCol="1" lastRow="1" lastCol="1" bandRow="1" bandCol="1"/>
              <a:tblGrid>
                <a:gridCol w="4047757">
                  <a:extLst>
                    <a:ext uri="{9D8B030D-6E8A-4147-A177-3AD203B41FA5}"/>
                  </a:extLst>
                </a:gridCol>
                <a:gridCol w="4341825">
                  <a:extLst>
                    <a:ext uri="{9D8B030D-6E8A-4147-A177-3AD203B41FA5}"/>
                  </a:extLst>
                </a:gridCol>
              </a:tblGrid>
              <a:tr h="352184">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Dobro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Zło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Pokojowość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Wrogość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Szacunek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Pogarda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Uczciwość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Fałsz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Sprawiedliwość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Nieprawda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Szczęście humor, optymizm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Oszczerstwo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Piękno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Dwulicowość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Mądrość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Bezduszność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Solidarność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Zachłanność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Odpowiedzialność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Pycha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r h="352184">
                <a:tc>
                  <a:txBody>
                    <a:bodyPr/>
                    <a:lstStyle/>
                    <a:p>
                      <a:pPr>
                        <a:lnSpc>
                          <a:spcPct val="115000"/>
                        </a:lnSpc>
                        <a:spcAft>
                          <a:spcPts val="1000"/>
                        </a:spcAft>
                      </a:pPr>
                      <a:r>
                        <a:rPr lang="pl-PL" sz="2400">
                          <a:effectLst/>
                          <a:latin typeface="+mn-lt"/>
                          <a:ea typeface="Calibri" panose="020F0502020204030204" pitchFamily="34" charset="0"/>
                          <a:cs typeface="Times New Roman" panose="02020603050405020304" pitchFamily="18" charset="0"/>
                        </a:rPr>
                        <a:t>Przyjaźń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pl-PL" sz="2400" dirty="0">
                          <a:effectLst/>
                          <a:latin typeface="+mn-lt"/>
                          <a:ea typeface="Calibri" panose="020F0502020204030204" pitchFamily="34" charset="0"/>
                          <a:cs typeface="Times New Roman" panose="02020603050405020304" pitchFamily="18" charset="0"/>
                        </a:rPr>
                        <a:t>Brak pokory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225425" y="190500"/>
            <a:ext cx="9248775" cy="6477000"/>
          </a:xfrm>
          <a:prstGeom prst="rect">
            <a:avLst/>
          </a:prstGeom>
        </p:spPr>
        <p:txBody>
          <a:bodyPr>
            <a:spAutoFit/>
          </a:bodyPr>
          <a:lstStyle/>
          <a:p>
            <a:pPr fontAlgn="auto">
              <a:lnSpc>
                <a:spcPct val="115000"/>
              </a:lnSpc>
              <a:spcBef>
                <a:spcPts val="0"/>
              </a:spcBef>
              <a:spcAft>
                <a:spcPts val="1000"/>
              </a:spcAft>
              <a:defRPr/>
            </a:pPr>
            <a:r>
              <a:rPr lang="pl-PL" sz="2000" b="1" dirty="0">
                <a:latin typeface="+mn-lt"/>
                <a:ea typeface="Calibri" panose="020F0502020204030204" pitchFamily="34" charset="0"/>
                <a:cs typeface="Times New Roman" panose="02020603050405020304" pitchFamily="18" charset="0"/>
              </a:rPr>
              <a:t>Przykłady w jaki sposób możemy dzieci wprowadzić w świat społecznie akceptowalnych wartości.</a:t>
            </a:r>
            <a:br>
              <a:rPr lang="pl-PL" sz="2000" b="1" dirty="0">
                <a:latin typeface="+mn-lt"/>
                <a:ea typeface="Calibri" panose="020F0502020204030204" pitchFamily="34" charset="0"/>
                <a:cs typeface="Times New Roman" panose="02020603050405020304" pitchFamily="18" charset="0"/>
              </a:rPr>
            </a:br>
            <a:endParaRPr lang="pl-PL" sz="1600" dirty="0">
              <a:latin typeface="+mn-lt"/>
              <a:ea typeface="Calibri" panose="020F0502020204030204" pitchFamily="34" charset="0"/>
              <a:cs typeface="Times New Roman" panose="02020603050405020304" pitchFamily="18" charset="0"/>
            </a:endParaRPr>
          </a:p>
          <a:p>
            <a:pPr fontAlgn="auto">
              <a:lnSpc>
                <a:spcPct val="115000"/>
              </a:lnSpc>
              <a:spcBef>
                <a:spcPts val="0"/>
              </a:spcBef>
              <a:spcAft>
                <a:spcPts val="1000"/>
              </a:spcAft>
              <a:defRPr/>
            </a:pPr>
            <a:r>
              <a:rPr lang="pl-PL" b="1" dirty="0">
                <a:latin typeface="+mn-lt"/>
                <a:ea typeface="Calibri" panose="020F0502020204030204" pitchFamily="34" charset="0"/>
                <a:cs typeface="Times New Roman" panose="02020603050405020304" pitchFamily="18" charset="0"/>
              </a:rPr>
              <a:t>Solidarność.</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Solidarność to gotowość do pomocy, poświęcenia i wsparcia oraz poczucie współodpowiedzialności w obliczu czyjejś potrzeby, problemu lub nieszczęścia. To także dzielenie się obowiązkami i obciążeniami.</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b="1" dirty="0">
                <a:latin typeface="+mn-lt"/>
                <a:ea typeface="Calibri" panose="020F0502020204030204" pitchFamily="34" charset="0"/>
                <a:cs typeface="Times New Roman" panose="02020603050405020304" pitchFamily="18" charset="0"/>
              </a:rPr>
              <a:t>Aby ułatwić dziecku zrozumienie istoty solidarności, zacznijmy od podania dziecku kilku przykładów.</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W kamienicy wybuchł pożar. Kilka rodzin straciło cały swój dobytek. Sąsiedzi szybko zorganizowali pomoc: ktoś pomógł w remoncie mieszkania, inni podarowali rzeczy, ktoś zajął się dziećmi. Jak nazywa się taka postawa? (solidarność, empatia, współczucie)</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Dzieci mimo zakazu goniły się po pokoju i przewróciły kwietnik. Zrobił się bałagan. Sprawcą było jedno dziecko, ale wszystkie zabrały się do sprzątania. Mama chciała ukarać winnego, ale dzieci powiedziały, że zawiniły wszystkie i wszystkie za karę zrezygnowały z pójścia do kina. Jak nazywa się taka postawa? (współodpowiedzialność, solidarność, współdziałanie)</a:t>
            </a:r>
            <a:endParaRPr lang="pl-PL" sz="1600" dirty="0">
              <a:latin typeface="+mn-lt"/>
              <a:ea typeface="Calibri" panose="020F0502020204030204" pitchFamily="34"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69900" y="290513"/>
            <a:ext cx="8899525" cy="6099175"/>
          </a:xfrm>
          <a:prstGeom prst="rect">
            <a:avLst/>
          </a:prstGeom>
        </p:spPr>
        <p:txBody>
          <a:bodyPr>
            <a:spAutoFit/>
          </a:bodyPr>
          <a:lstStyle/>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	</a:t>
            </a:r>
            <a:r>
              <a:rPr lang="pl-PL" sz="1600" dirty="0">
                <a:latin typeface="+mn-lt"/>
                <a:ea typeface="Calibri" panose="020F0502020204030204" pitchFamily="34" charset="0"/>
                <a:cs typeface="Times New Roman" panose="02020603050405020304" pitchFamily="18" charset="0"/>
              </a:rPr>
              <a:t>Porozmawiajmy z dziećmi o tym, jakie inne wartości zawiera w sobie solidarność. </a:t>
            </a:r>
          </a:p>
          <a:p>
            <a:pPr algn="just" fontAlgn="auto">
              <a:lnSpc>
                <a:spcPct val="115000"/>
              </a:lnSpc>
              <a:spcBef>
                <a:spcPts val="0"/>
              </a:spcBef>
              <a:spcAft>
                <a:spcPts val="1000"/>
              </a:spcAft>
              <a:defRPr/>
            </a:pPr>
            <a:r>
              <a:rPr lang="pl-PL" sz="1600" dirty="0">
                <a:latin typeface="+mn-lt"/>
                <a:ea typeface="Calibri" panose="020F0502020204030204" pitchFamily="34" charset="0"/>
                <a:cs typeface="Times New Roman" panose="02020603050405020304" pitchFamily="18" charset="0"/>
              </a:rPr>
              <a:t>	Na solidarność składają się: życzliwość, współczucie, odpowiedzialność, poświęcenie, dzielenie się, reagowanie wsparciem i pomocą na cudze potrzeby w kłopotach lub nieszczęściu bez oczekiwania wzajemności.</a:t>
            </a:r>
          </a:p>
          <a:p>
            <a:pPr algn="just" fontAlgn="auto">
              <a:lnSpc>
                <a:spcPct val="115000"/>
              </a:lnSpc>
              <a:spcBef>
                <a:spcPts val="0"/>
              </a:spcBef>
              <a:spcAft>
                <a:spcPts val="1000"/>
              </a:spcAft>
              <a:defRPr/>
            </a:pPr>
            <a:r>
              <a:rPr lang="pl-PL" sz="1600" dirty="0">
                <a:latin typeface="+mn-lt"/>
                <a:ea typeface="Calibri" panose="020F0502020204030204" pitchFamily="34" charset="0"/>
                <a:cs typeface="Times New Roman" panose="02020603050405020304" pitchFamily="18" charset="0"/>
              </a:rPr>
              <a:t>	Porozmawiajmy z dziećmi o rodzajach solidarności. Solidarność może być: koleżeńska, sąsiedzka, społeczna, humanitarna.</a:t>
            </a:r>
          </a:p>
          <a:p>
            <a:pPr algn="just" fontAlgn="auto">
              <a:lnSpc>
                <a:spcPct val="115000"/>
              </a:lnSpc>
              <a:spcBef>
                <a:spcPts val="0"/>
              </a:spcBef>
              <a:spcAft>
                <a:spcPts val="1000"/>
              </a:spcAft>
              <a:defRPr/>
            </a:pPr>
            <a:r>
              <a:rPr lang="pl-PL" sz="1600" dirty="0">
                <a:latin typeface="+mn-lt"/>
                <a:ea typeface="Calibri" panose="020F0502020204030204" pitchFamily="34" charset="0"/>
                <a:cs typeface="Times New Roman" panose="02020603050405020304" pitchFamily="18" charset="0"/>
              </a:rPr>
              <a:t>	Podyskutujmy z dziećmi o następujących sytuacjach:</a:t>
            </a:r>
          </a:p>
          <a:p>
            <a:pPr marL="342900" indent="-342900" algn="just" fontAlgn="auto">
              <a:lnSpc>
                <a:spcPct val="115000"/>
              </a:lnSpc>
              <a:spcBef>
                <a:spcPts val="0"/>
              </a:spcBef>
              <a:spcAft>
                <a:spcPts val="1000"/>
              </a:spcAft>
              <a:buFont typeface="+mj-lt"/>
              <a:buAutoNum type="arabicPeriod"/>
              <a:defRPr/>
            </a:pPr>
            <a:r>
              <a:rPr lang="pl-PL" sz="1600" dirty="0">
                <a:latin typeface="+mn-lt"/>
                <a:ea typeface="Calibri" panose="020F0502020204030204" pitchFamily="34" charset="0"/>
                <a:cs typeface="Times New Roman" panose="02020603050405020304" pitchFamily="18" charset="0"/>
              </a:rPr>
              <a:t>W twojej rodzinie tylko mama zajmuje się domem. Proponujecie jej różne zajęcia żeby w wami robiła, ale ona ciągle jest zajęta. Co czujecie, gdy mama ciągle odmawia udziału w zajęciach z wami? (rozczarowanie, żal, złość). Co czuje mama, nie mogąc brać udziału w waszych zajęciach? (smutek, żal, złość). Jak będą się czuły obie strony, gdy solidarnie podzielą się obowiązkami domowymi? (załatwią je szybciej i znajdą czas na wspólne zajęcia i przyjemności)</a:t>
            </a:r>
          </a:p>
          <a:p>
            <a:pPr marL="342900" indent="-342900" algn="just" fontAlgn="auto">
              <a:lnSpc>
                <a:spcPct val="115000"/>
              </a:lnSpc>
              <a:spcBef>
                <a:spcPts val="0"/>
              </a:spcBef>
              <a:spcAft>
                <a:spcPts val="1000"/>
              </a:spcAft>
              <a:buFont typeface="+mj-lt"/>
              <a:buAutoNum type="arabicPeriod"/>
              <a:defRPr/>
            </a:pPr>
            <a:r>
              <a:rPr lang="pl-PL" sz="1600" dirty="0">
                <a:latin typeface="+mn-lt"/>
                <a:ea typeface="Calibri" panose="020F0502020204030204" pitchFamily="34" charset="0"/>
                <a:cs typeface="Times New Roman" panose="02020603050405020304" pitchFamily="18" charset="0"/>
              </a:rPr>
              <a:t>Ludzie dzielą się żywnością, gdy ktoś ubogi prosi o coś do jedzenia.</a:t>
            </a:r>
          </a:p>
          <a:p>
            <a:pPr marL="342900" indent="-342900" algn="just" fontAlgn="auto">
              <a:lnSpc>
                <a:spcPct val="115000"/>
              </a:lnSpc>
              <a:spcBef>
                <a:spcPts val="0"/>
              </a:spcBef>
              <a:spcAft>
                <a:spcPts val="1000"/>
              </a:spcAft>
              <a:buFont typeface="+mj-lt"/>
              <a:buAutoNum type="arabicPeriod"/>
              <a:defRPr/>
            </a:pPr>
            <a:r>
              <a:rPr lang="pl-PL" sz="1600" dirty="0">
                <a:latin typeface="+mn-lt"/>
                <a:ea typeface="Calibri" panose="020F0502020204030204" pitchFamily="34" charset="0"/>
                <a:cs typeface="Times New Roman" panose="02020603050405020304" pitchFamily="18" charset="0"/>
              </a:rPr>
              <a:t>Ludzie oddają krew dla osób, z którymi nigdy się nawet nie spotkają.</a:t>
            </a:r>
          </a:p>
          <a:p>
            <a:pPr marL="342900" indent="-342900" algn="just" fontAlgn="auto">
              <a:lnSpc>
                <a:spcPct val="115000"/>
              </a:lnSpc>
              <a:spcBef>
                <a:spcPts val="0"/>
              </a:spcBef>
              <a:spcAft>
                <a:spcPts val="1000"/>
              </a:spcAft>
              <a:buFont typeface="+mj-lt"/>
              <a:buAutoNum type="arabicPeriod"/>
              <a:defRPr/>
            </a:pPr>
            <a:r>
              <a:rPr lang="pl-PL" sz="1600" dirty="0">
                <a:latin typeface="+mn-lt"/>
                <a:ea typeface="Calibri" panose="020F0502020204030204" pitchFamily="34" charset="0"/>
                <a:cs typeface="Times New Roman" panose="02020603050405020304" pitchFamily="18" charset="0"/>
              </a:rPr>
              <a:t>Wasz kolega zachorował. Jeśli tylko jedna osoba będzie go odwiedzać codziennie i przynosić zeszyty, to będzie dla niej sporym obciążeniem czasowym. Ale jeśli kilka osób solidarnie podzieli się tym obowiązkiem, wszystkim będzie łatwiej i przyjemniej.</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630238" y="500063"/>
            <a:ext cx="8963025" cy="5868987"/>
          </a:xfrm>
          <a:prstGeom prst="rect">
            <a:avLst/>
          </a:prstGeom>
        </p:spPr>
        <p:txBody>
          <a:bodyPr>
            <a:spAutoFit/>
          </a:bodyPr>
          <a:lstStyle/>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	Przykłady fałszywej, źle pojętej solidarności:</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1. Podpowiadanie na lekcji, zgoda na odpisywanie pracy domowej, ściąganie.</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2. Wzajemne krycie przewinień, zmowa milczenia.</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	Ćwiczenia dotyczące solidarności wymagają większej liczby uczestników:</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Łapanie kolegi – część dzieci staje blisko siebie tworząc mur, jedno dziecko z pełnym zaufaniem przewraca się do tyłu. Zadaniem dzieci tworzących mur jest złapać to dziecko. Jak musi działać grupa, żeby je złapać? Musi współpracować – solidarnie podtrzymać kolegę, rozłożyć ciężar na wszystkie osoby.</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Prowadzenie głosem – dzieci dobierają się parami. Jedna osoba z pary ma zawiązane oczy. Druga za pomocą komend przeprowadza kolegę przez sale. Osoby w parach, współdziałają, budują do siebie zaufanie.</a:t>
            </a:r>
            <a:endParaRPr lang="pl-PL" sz="1600" dirty="0">
              <a:latin typeface="+mn-lt"/>
              <a:ea typeface="Calibri" panose="020F0502020204030204" pitchFamily="34" charset="0"/>
              <a:cs typeface="Times New Roman" panose="02020603050405020304" pitchFamily="18" charset="0"/>
            </a:endParaRPr>
          </a:p>
          <a:p>
            <a:pPr algn="just" fontAlgn="auto">
              <a:lnSpc>
                <a:spcPct val="115000"/>
              </a:lnSpc>
              <a:spcBef>
                <a:spcPts val="0"/>
              </a:spcBef>
              <a:spcAft>
                <a:spcPts val="1000"/>
              </a:spcAft>
              <a:defRPr/>
            </a:pPr>
            <a:r>
              <a:rPr lang="pl-PL" dirty="0">
                <a:latin typeface="+mn-lt"/>
                <a:ea typeface="Calibri" panose="020F0502020204030204" pitchFamily="34" charset="0"/>
                <a:cs typeface="Times New Roman" panose="02020603050405020304" pitchFamily="18" charset="0"/>
              </a:rPr>
              <a:t>	Podyskutujmy z dziećmi na następujące tematy:</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Jak wyglądałby świat pozbawiony ludzkiej solidarności? Czy łatwo byłoby w nim żyć?</a:t>
            </a:r>
            <a:endParaRPr lang="pl-PL" sz="1600" dirty="0">
              <a:latin typeface="+mn-lt"/>
              <a:ea typeface="Calibri" panose="020F0502020204030204" pitchFamily="34" charset="0"/>
              <a:cs typeface="Times New Roman" panose="02020603050405020304" pitchFamily="18" charset="0"/>
            </a:endParaRPr>
          </a:p>
          <a:p>
            <a:pPr marL="342900" indent="-342900" algn="just" fontAlgn="auto">
              <a:lnSpc>
                <a:spcPct val="115000"/>
              </a:lnSpc>
              <a:spcBef>
                <a:spcPts val="0"/>
              </a:spcBef>
              <a:spcAft>
                <a:spcPts val="1000"/>
              </a:spcAft>
              <a:buFont typeface="+mj-lt"/>
              <a:buAutoNum type="arabicPeriod"/>
              <a:defRPr/>
            </a:pPr>
            <a:r>
              <a:rPr lang="pl-PL" dirty="0">
                <a:latin typeface="+mn-lt"/>
                <a:ea typeface="Calibri" panose="020F0502020204030204" pitchFamily="34" charset="0"/>
                <a:cs typeface="Times New Roman" panose="02020603050405020304" pitchFamily="18" charset="0"/>
              </a:rPr>
              <a:t>Co działoby się z ludźmi starszymi, chorymi, samotnymi, sierotami?</a:t>
            </a:r>
            <a:endParaRPr lang="pl-PL" sz="1600" dirty="0">
              <a:latin typeface="+mn-lt"/>
              <a:ea typeface="Calibri" panose="020F0502020204030204" pitchFamily="34"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rostokąt 1"/>
          <p:cNvSpPr>
            <a:spLocks noChangeArrowheads="1"/>
          </p:cNvSpPr>
          <p:nvPr/>
        </p:nvSpPr>
        <p:spPr bwMode="auto">
          <a:xfrm>
            <a:off x="560388" y="387350"/>
            <a:ext cx="8974137" cy="6148388"/>
          </a:xfrm>
          <a:prstGeom prst="rect">
            <a:avLst/>
          </a:prstGeom>
          <a:noFill/>
          <a:ln w="9525">
            <a:noFill/>
            <a:miter lim="800000"/>
            <a:headEnd/>
            <a:tailEnd/>
          </a:ln>
        </p:spPr>
        <p:txBody>
          <a:bodyPr>
            <a:spAutoFit/>
          </a:bodyPr>
          <a:lstStyle/>
          <a:p>
            <a:pPr algn="just">
              <a:lnSpc>
                <a:spcPct val="115000"/>
              </a:lnSpc>
              <a:spcAft>
                <a:spcPts val="1000"/>
              </a:spcAft>
            </a:pPr>
            <a:r>
              <a:rPr lang="pl-PL" sz="2000" b="1">
                <a:latin typeface="Trebuchet MS" pitchFamily="34" charset="0"/>
                <a:ea typeface="Calibri" pitchFamily="34" charset="0"/>
                <a:cs typeface="Times New Roman" pitchFamily="18" charset="0"/>
              </a:rPr>
              <a:t>Przykłady literatur dla dzieci, w których znajdują się przykłady solidarności lub braku solidarności:</a:t>
            </a:r>
            <a:endParaRPr lang="pl-PL" sz="2000">
              <a:latin typeface="Trebuchet MS" pitchFamily="34" charset="0"/>
              <a:ea typeface="Calibri" pitchFamily="34" charset="0"/>
              <a:cs typeface="Times New Roman" pitchFamily="18" charset="0"/>
            </a:endParaRPr>
          </a:p>
          <a:p>
            <a:pPr algn="just">
              <a:lnSpc>
                <a:spcPct val="115000"/>
              </a:lnSpc>
              <a:spcAft>
                <a:spcPts val="1000"/>
              </a:spcAft>
            </a:pPr>
            <a:r>
              <a:rPr lang="pl-PL" sz="1600" u="sng">
                <a:latin typeface="Trebuchet MS" pitchFamily="34" charset="0"/>
                <a:ea typeface="Calibri" pitchFamily="34" charset="0"/>
                <a:cs typeface="Times New Roman" pitchFamily="18" charset="0"/>
              </a:rPr>
              <a:t>Dla dzieci młodszych:</a:t>
            </a:r>
          </a:p>
          <a:p>
            <a:pPr algn="just">
              <a:lnSpc>
                <a:spcPct val="115000"/>
              </a:lnSpc>
              <a:spcAft>
                <a:spcPts val="1000"/>
              </a:spcAft>
            </a:pPr>
            <a:r>
              <a:rPr lang="pl-PL" sz="1600">
                <a:latin typeface="Trebuchet MS" pitchFamily="34" charset="0"/>
                <a:ea typeface="Calibri" pitchFamily="34" charset="0"/>
                <a:cs typeface="Times New Roman" pitchFamily="18" charset="0"/>
              </a:rPr>
              <a:t>Cz. Janczarski, </a:t>
            </a:r>
            <a:r>
              <a:rPr lang="pl-PL" sz="1600" i="1">
                <a:latin typeface="Trebuchet MS" pitchFamily="34" charset="0"/>
                <a:ea typeface="Calibri" pitchFamily="34" charset="0"/>
                <a:cs typeface="Times New Roman" pitchFamily="18" charset="0"/>
              </a:rPr>
              <a:t>„Mis Uszatek”</a:t>
            </a:r>
          </a:p>
          <a:p>
            <a:pPr algn="just">
              <a:lnSpc>
                <a:spcPct val="115000"/>
              </a:lnSpc>
              <a:spcAft>
                <a:spcPts val="1000"/>
              </a:spcAft>
            </a:pPr>
            <a:r>
              <a:rPr lang="pl-PL" sz="1600">
                <a:latin typeface="Trebuchet MS" pitchFamily="34" charset="0"/>
                <a:ea typeface="Calibri" pitchFamily="34" charset="0"/>
                <a:cs typeface="Times New Roman" pitchFamily="18" charset="0"/>
              </a:rPr>
              <a:t>A.Lindgren,</a:t>
            </a:r>
            <a:r>
              <a:rPr lang="pl-PL" sz="1600" i="1">
                <a:latin typeface="Trebuchet MS" pitchFamily="34" charset="0"/>
                <a:ea typeface="Calibri" pitchFamily="34" charset="0"/>
                <a:cs typeface="Times New Roman" pitchFamily="18" charset="0"/>
              </a:rPr>
              <a:t> „Bracia Lwie Serce”</a:t>
            </a:r>
          </a:p>
          <a:p>
            <a:pPr algn="just">
              <a:lnSpc>
                <a:spcPct val="115000"/>
              </a:lnSpc>
              <a:spcAft>
                <a:spcPts val="1000"/>
              </a:spcAft>
            </a:pPr>
            <a:r>
              <a:rPr lang="pl-PL" sz="1600">
                <a:latin typeface="Trebuchet MS" pitchFamily="34" charset="0"/>
                <a:ea typeface="Calibri" pitchFamily="34" charset="0"/>
                <a:cs typeface="Times New Roman" pitchFamily="18" charset="0"/>
              </a:rPr>
              <a:t>Grey Owl, </a:t>
            </a:r>
            <a:r>
              <a:rPr lang="pl-PL" sz="1600" i="1">
                <a:latin typeface="Trebuchet MS" pitchFamily="34" charset="0"/>
                <a:ea typeface="Calibri" pitchFamily="34" charset="0"/>
                <a:cs typeface="Times New Roman" pitchFamily="18" charset="0"/>
              </a:rPr>
              <a:t>„Przygody Sajo i małych bobrów”</a:t>
            </a:r>
          </a:p>
          <a:p>
            <a:pPr algn="just">
              <a:lnSpc>
                <a:spcPct val="115000"/>
              </a:lnSpc>
              <a:spcAft>
                <a:spcPts val="1000"/>
              </a:spcAft>
            </a:pPr>
            <a:r>
              <a:rPr lang="pl-PL" sz="1600">
                <a:latin typeface="Trebuchet MS" pitchFamily="34" charset="0"/>
                <a:ea typeface="Calibri" pitchFamily="34" charset="0"/>
                <a:cs typeface="Times New Roman" pitchFamily="18" charset="0"/>
              </a:rPr>
              <a:t>Małgorzata Strzałkowska, </a:t>
            </a:r>
            <a:r>
              <a:rPr lang="pl-PL" sz="1600" i="1">
                <a:latin typeface="Trebuchet MS" pitchFamily="34" charset="0"/>
                <a:ea typeface="Calibri" pitchFamily="34" charset="0"/>
                <a:cs typeface="Times New Roman" pitchFamily="18" charset="0"/>
              </a:rPr>
              <a:t>„Rady nie od parady”</a:t>
            </a:r>
          </a:p>
          <a:p>
            <a:pPr algn="just">
              <a:lnSpc>
                <a:spcPct val="115000"/>
              </a:lnSpc>
              <a:spcAft>
                <a:spcPts val="1000"/>
              </a:spcAft>
            </a:pPr>
            <a:r>
              <a:rPr lang="pl-PL" sz="1600" u="sng">
                <a:latin typeface="Trebuchet MS" pitchFamily="34" charset="0"/>
                <a:ea typeface="Calibri" pitchFamily="34" charset="0"/>
                <a:cs typeface="Times New Roman" pitchFamily="18" charset="0"/>
              </a:rPr>
              <a:t>Dla dzieci starszych</a:t>
            </a:r>
            <a:r>
              <a:rPr lang="pl-PL" sz="1600">
                <a:latin typeface="Trebuchet MS" pitchFamily="34" charset="0"/>
                <a:ea typeface="Calibri" pitchFamily="34" charset="0"/>
                <a:cs typeface="Times New Roman" pitchFamily="18" charset="0"/>
              </a:rPr>
              <a:t>:</a:t>
            </a:r>
          </a:p>
          <a:p>
            <a:pPr algn="just">
              <a:lnSpc>
                <a:spcPct val="115000"/>
              </a:lnSpc>
              <a:spcAft>
                <a:spcPts val="1000"/>
              </a:spcAft>
            </a:pPr>
            <a:r>
              <a:rPr lang="pl-PL" sz="1600">
                <a:latin typeface="Trebuchet MS" pitchFamily="34" charset="0"/>
                <a:ea typeface="Calibri" pitchFamily="34" charset="0"/>
                <a:cs typeface="Times New Roman" pitchFamily="18" charset="0"/>
              </a:rPr>
              <a:t>M. Ende, </a:t>
            </a:r>
            <a:r>
              <a:rPr lang="pl-PL" sz="1600" i="1">
                <a:latin typeface="Trebuchet MS" pitchFamily="34" charset="0"/>
                <a:ea typeface="Calibri" pitchFamily="34" charset="0"/>
                <a:cs typeface="Times New Roman" pitchFamily="18" charset="0"/>
              </a:rPr>
              <a:t>„Momo”</a:t>
            </a:r>
          </a:p>
          <a:p>
            <a:pPr algn="just">
              <a:lnSpc>
                <a:spcPct val="115000"/>
              </a:lnSpc>
              <a:spcAft>
                <a:spcPts val="1000"/>
              </a:spcAft>
            </a:pPr>
            <a:r>
              <a:rPr lang="pl-PL" sz="1600">
                <a:latin typeface="Trebuchet MS" pitchFamily="34" charset="0"/>
                <a:ea typeface="Calibri" pitchFamily="34" charset="0"/>
                <a:cs typeface="Times New Roman" pitchFamily="18" charset="0"/>
              </a:rPr>
              <a:t>M. Musierowicz, </a:t>
            </a:r>
            <a:r>
              <a:rPr lang="pl-PL" sz="1600" i="1">
                <a:latin typeface="Trebuchet MS" pitchFamily="34" charset="0"/>
                <a:ea typeface="Calibri" pitchFamily="34" charset="0"/>
                <a:cs typeface="Times New Roman" pitchFamily="18" charset="0"/>
              </a:rPr>
              <a:t>„Jeżycjada”, „Nowelka”</a:t>
            </a:r>
          </a:p>
          <a:p>
            <a:pPr algn="just">
              <a:lnSpc>
                <a:spcPct val="115000"/>
              </a:lnSpc>
              <a:spcAft>
                <a:spcPts val="1000"/>
              </a:spcAft>
            </a:pPr>
            <a:r>
              <a:rPr lang="pl-PL" sz="1600">
                <a:latin typeface="Trebuchet MS" pitchFamily="34" charset="0"/>
                <a:ea typeface="Calibri" pitchFamily="34" charset="0"/>
                <a:cs typeface="Times New Roman" pitchFamily="18" charset="0"/>
              </a:rPr>
              <a:t>A. F. Ossendowski, </a:t>
            </a:r>
            <a:r>
              <a:rPr lang="pl-PL" sz="1600" i="1">
                <a:latin typeface="Trebuchet MS" pitchFamily="34" charset="0"/>
                <a:ea typeface="Calibri" pitchFamily="34" charset="0"/>
                <a:cs typeface="Times New Roman" pitchFamily="18" charset="0"/>
              </a:rPr>
              <a:t>„Słoń Birara”</a:t>
            </a:r>
          </a:p>
          <a:p>
            <a:pPr algn="just">
              <a:lnSpc>
                <a:spcPct val="115000"/>
              </a:lnSpc>
              <a:spcAft>
                <a:spcPts val="1000"/>
              </a:spcAft>
            </a:pPr>
            <a:r>
              <a:rPr lang="pl-PL" sz="1600" u="sng">
                <a:latin typeface="Trebuchet MS" pitchFamily="34" charset="0"/>
                <a:ea typeface="Calibri" pitchFamily="34" charset="0"/>
                <a:cs typeface="Times New Roman" pitchFamily="18" charset="0"/>
              </a:rPr>
              <a:t>Dla dzieci młodszych lub starszych według uznania rodziców:</a:t>
            </a:r>
          </a:p>
          <a:p>
            <a:pPr algn="just">
              <a:lnSpc>
                <a:spcPct val="115000"/>
              </a:lnSpc>
              <a:spcAft>
                <a:spcPts val="1000"/>
              </a:spcAft>
            </a:pPr>
            <a:r>
              <a:rPr lang="pl-PL" sz="1600">
                <a:latin typeface="Trebuchet MS" pitchFamily="34" charset="0"/>
                <a:ea typeface="Calibri" pitchFamily="34" charset="0"/>
                <a:cs typeface="Times New Roman" pitchFamily="18" charset="0"/>
              </a:rPr>
              <a:t>A.Dumas, </a:t>
            </a:r>
            <a:r>
              <a:rPr lang="pl-PL" sz="1600" i="1">
                <a:latin typeface="Trebuchet MS" pitchFamily="34" charset="0"/>
                <a:ea typeface="Calibri" pitchFamily="34" charset="0"/>
                <a:cs typeface="Times New Roman" pitchFamily="18" charset="0"/>
              </a:rPr>
              <a:t>„Trzej muszkieterowie</a:t>
            </a:r>
            <a:r>
              <a:rPr lang="pl-PL" sz="1600">
                <a:latin typeface="Trebuchet MS" pitchFamily="34" charset="0"/>
                <a:ea typeface="Calibri" pitchFamily="34" charset="0"/>
                <a:cs typeface="Times New Roman" pitchFamily="18" charset="0"/>
              </a:rPr>
              <a:t>”</a:t>
            </a:r>
          </a:p>
          <a:p>
            <a:pPr algn="just">
              <a:lnSpc>
                <a:spcPct val="115000"/>
              </a:lnSpc>
              <a:spcAft>
                <a:spcPts val="1000"/>
              </a:spcAft>
            </a:pPr>
            <a:r>
              <a:rPr lang="pl-PL" sz="1600">
                <a:latin typeface="Trebuchet MS" pitchFamily="34" charset="0"/>
                <a:ea typeface="Calibri" pitchFamily="34" charset="0"/>
                <a:cs typeface="Times New Roman" pitchFamily="18" charset="0"/>
              </a:rPr>
              <a:t>F. Molnar</a:t>
            </a:r>
            <a:r>
              <a:rPr lang="pl-PL" sz="1600" i="1">
                <a:latin typeface="Trebuchet MS" pitchFamily="34" charset="0"/>
                <a:ea typeface="Calibri" pitchFamily="34" charset="0"/>
                <a:cs typeface="Times New Roman" pitchFamily="18" charset="0"/>
              </a:rPr>
              <a:t>, „Chłopcy z Placu Broni”</a:t>
            </a:r>
          </a:p>
          <a:p>
            <a:pPr algn="just">
              <a:lnSpc>
                <a:spcPct val="115000"/>
              </a:lnSpc>
              <a:spcAft>
                <a:spcPts val="1000"/>
              </a:spcAft>
            </a:pPr>
            <a:r>
              <a:rPr lang="pl-PL" sz="1600">
                <a:latin typeface="Trebuchet MS" pitchFamily="34" charset="0"/>
                <a:ea typeface="Calibri" pitchFamily="34" charset="0"/>
                <a:cs typeface="Times New Roman" pitchFamily="18" charset="0"/>
              </a:rPr>
              <a:t>Eric – Emmanuel Schmitt, </a:t>
            </a:r>
            <a:r>
              <a:rPr lang="pl-PL" sz="1600" i="1">
                <a:latin typeface="Trebuchet MS" pitchFamily="34" charset="0"/>
                <a:ea typeface="Calibri" pitchFamily="34" charset="0"/>
                <a:cs typeface="Times New Roman" pitchFamily="18" charset="0"/>
              </a:rPr>
              <a:t>„Oskar i pani Róża”, ” Dziecko Noego”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ytuł 1"/>
          <p:cNvSpPr>
            <a:spLocks noGrp="1"/>
          </p:cNvSpPr>
          <p:nvPr>
            <p:ph type="title"/>
          </p:nvPr>
        </p:nvSpPr>
        <p:spPr>
          <a:xfrm>
            <a:off x="677863" y="609600"/>
            <a:ext cx="8596312" cy="784225"/>
          </a:xfrm>
        </p:spPr>
        <p:txBody>
          <a:bodyPr/>
          <a:lstStyle/>
          <a:p>
            <a:r>
              <a:rPr lang="pl-PL" sz="4000" smtClean="0"/>
              <a:t>Wstęp</a:t>
            </a:r>
          </a:p>
        </p:txBody>
      </p:sp>
      <p:sp>
        <p:nvSpPr>
          <p:cNvPr id="3" name="Symbol zastępczy zawartości 2">
            <a:extLst>
              <a:ext uri="{FF2B5EF4-FFF2-40B4-BE49-F238E27FC236}"/>
            </a:extLst>
          </p:cNvPr>
          <p:cNvSpPr>
            <a:spLocks noGrp="1"/>
          </p:cNvSpPr>
          <p:nvPr>
            <p:ph idx="1"/>
          </p:nvPr>
        </p:nvSpPr>
        <p:spPr>
          <a:xfrm>
            <a:off x="677863" y="1620838"/>
            <a:ext cx="8596312" cy="3881437"/>
          </a:xfrm>
        </p:spPr>
        <p:txBody>
          <a:bodyPr>
            <a:normAutofit/>
          </a:bodyPr>
          <a:lstStyle/>
          <a:p>
            <a:pPr marL="0" indent="0">
              <a:lnSpc>
                <a:spcPct val="90000"/>
              </a:lnSpc>
              <a:buFont typeface="Wingdings 3" pitchFamily="18" charset="2"/>
              <a:buNone/>
            </a:pPr>
            <a:r>
              <a:rPr lang="pl-PL" sz="2400" smtClean="0"/>
              <a:t>	</a:t>
            </a:r>
            <a:r>
              <a:rPr lang="pl-PL" sz="2200" smtClean="0">
                <a:solidFill>
                  <a:schemeClr val="tx1"/>
                </a:solidFill>
              </a:rPr>
              <a:t>Wychowanie do wartości jest jednym z problemów budzących najgorętsze dyskusje pedagogiczne i społeczne. Wychowanie do wartości stanowi centrum każdego programu i działania wychowawczego. Spróbujmy sformułować zasadnicze pytania, które wymagają odpowiedzi, jeśli chce się mówić o wychowaniu do wartości. Kluczowe dla tej problematyki pytania to:</a:t>
            </a:r>
          </a:p>
          <a:p>
            <a:pPr marL="0" indent="0">
              <a:lnSpc>
                <a:spcPct val="90000"/>
              </a:lnSpc>
            </a:pPr>
            <a:r>
              <a:rPr lang="pl-PL" sz="2200" b="1" smtClean="0">
                <a:solidFill>
                  <a:schemeClr val="tx1"/>
                </a:solidFill>
              </a:rPr>
              <a:t>1. Czy należy wychowywać do wartości ?</a:t>
            </a:r>
            <a:endParaRPr lang="pl-PL" sz="2200" smtClean="0">
              <a:solidFill>
                <a:schemeClr val="tx1"/>
              </a:solidFill>
            </a:endParaRPr>
          </a:p>
          <a:p>
            <a:pPr marL="0" indent="0">
              <a:lnSpc>
                <a:spcPct val="90000"/>
              </a:lnSpc>
            </a:pPr>
            <a:r>
              <a:rPr lang="pl-PL" sz="2200" b="1" smtClean="0">
                <a:solidFill>
                  <a:schemeClr val="tx1"/>
                </a:solidFill>
              </a:rPr>
              <a:t>2. Co jest istotą wychowania do wartości?</a:t>
            </a:r>
            <a:endParaRPr lang="pl-PL" sz="2200" smtClean="0">
              <a:solidFill>
                <a:schemeClr val="tx1"/>
              </a:solidFill>
            </a:endParaRPr>
          </a:p>
          <a:p>
            <a:pPr marL="0" indent="0">
              <a:lnSpc>
                <a:spcPct val="90000"/>
              </a:lnSpc>
            </a:pPr>
            <a:r>
              <a:rPr lang="pl-PL" sz="2200" b="1" smtClean="0">
                <a:solidFill>
                  <a:schemeClr val="tx1"/>
                </a:solidFill>
              </a:rPr>
              <a:t>3. Kto i jak wychowuje do wartości?</a:t>
            </a:r>
            <a:endParaRPr lang="pl-PL" sz="2200" smtClean="0">
              <a:solidFill>
                <a:schemeClr val="tx1"/>
              </a:solidFill>
            </a:endParaRPr>
          </a:p>
          <a:p>
            <a:pPr marL="0" indent="0">
              <a:lnSpc>
                <a:spcPct val="90000"/>
              </a:lnSpc>
            </a:pPr>
            <a:r>
              <a:rPr lang="pl-PL" sz="2200" b="1" smtClean="0">
                <a:solidFill>
                  <a:schemeClr val="tx1"/>
                </a:solidFill>
              </a:rPr>
              <a:t>4. Do jakich wartości chcemy wychowywać</a:t>
            </a:r>
            <a:r>
              <a:rPr lang="pl-PL" sz="2200" smtClean="0">
                <a:solidFill>
                  <a:schemeClr val="tx1"/>
                </a:solidFill>
              </a:rPr>
              <a:t>?</a:t>
            </a:r>
          </a:p>
          <a:p>
            <a:pPr marL="0" indent="0">
              <a:lnSpc>
                <a:spcPct val="90000"/>
              </a:lnSpc>
              <a:buFont typeface="Wingdings 3" pitchFamily="18" charset="2"/>
              <a:buNone/>
            </a:pPr>
            <a:endParaRPr lang="pl-PL" smtClean="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Prostokąt 1"/>
          <p:cNvSpPr>
            <a:spLocks noChangeArrowheads="1"/>
          </p:cNvSpPr>
          <p:nvPr/>
        </p:nvSpPr>
        <p:spPr bwMode="auto">
          <a:xfrm>
            <a:off x="665163" y="2105025"/>
            <a:ext cx="9348787" cy="1323975"/>
          </a:xfrm>
          <a:prstGeom prst="rect">
            <a:avLst/>
          </a:prstGeom>
          <a:noFill/>
          <a:ln w="9525">
            <a:noFill/>
            <a:miter lim="800000"/>
            <a:headEnd/>
            <a:tailEnd/>
          </a:ln>
        </p:spPr>
        <p:txBody>
          <a:bodyPr>
            <a:spAutoFit/>
          </a:bodyPr>
          <a:lstStyle/>
          <a:p>
            <a:r>
              <a:rPr lang="pl-PL" sz="8000" b="1">
                <a:latin typeface="Calibri" pitchFamily="34" charset="0"/>
                <a:ea typeface="Calibri" pitchFamily="34" charset="0"/>
                <a:cs typeface="Times New Roman" pitchFamily="18" charset="0"/>
              </a:rPr>
              <a:t>ODPOWIEDZIALNOŚĆ</a:t>
            </a:r>
            <a:endParaRPr lang="pl-PL" sz="8000">
              <a:latin typeface="Trebuchet MS" pitchFamily="34" charset="0"/>
              <a:ea typeface="Calibri" pitchFamily="34"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Prostokąt 1"/>
          <p:cNvSpPr>
            <a:spLocks noChangeArrowheads="1"/>
          </p:cNvSpPr>
          <p:nvPr/>
        </p:nvSpPr>
        <p:spPr bwMode="auto">
          <a:xfrm>
            <a:off x="454025" y="419100"/>
            <a:ext cx="9169400" cy="4032250"/>
          </a:xfrm>
          <a:prstGeom prst="rect">
            <a:avLst/>
          </a:prstGeom>
          <a:noFill/>
          <a:ln w="9525">
            <a:noFill/>
            <a:miter lim="800000"/>
            <a:headEnd/>
            <a:tailEnd/>
          </a:ln>
        </p:spPr>
        <p:txBody>
          <a:bodyPr>
            <a:spAutoFit/>
          </a:bodyPr>
          <a:lstStyle/>
          <a:p>
            <a:r>
              <a:rPr lang="pl-PL" sz="3200" b="1">
                <a:latin typeface="Trebuchet MS" pitchFamily="34" charset="0"/>
                <a:ea typeface="Calibri" pitchFamily="34" charset="0"/>
                <a:cs typeface="Times New Roman" pitchFamily="18" charset="0"/>
              </a:rPr>
              <a:t>Odpowiedzialność-</a:t>
            </a:r>
            <a:r>
              <a:rPr lang="pl-PL" sz="3200">
                <a:latin typeface="Trebuchet MS" pitchFamily="34" charset="0"/>
                <a:ea typeface="Calibri" pitchFamily="34" charset="0"/>
                <a:cs typeface="Times New Roman" pitchFamily="18" charset="0"/>
              </a:rPr>
              <a:t> rzetelne wypełnianie swoich obowiązków, dbanie o dobro i zapobieganie złu, a także gotowość do ponoszenia konsekwencji własnych wyborów i zachowań. Dotrzymywanie słowa, punktualność, rzetelność, umiejętność przewidywania oraz ponoszenia konsekwencji własnych działań lub zaniedbań, to zachowania, których dzieci uczą się od dorosłych.</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25450" y="282575"/>
            <a:ext cx="9272588" cy="5661025"/>
          </a:xfrm>
          <a:prstGeom prst="rect">
            <a:avLst/>
          </a:prstGeom>
        </p:spPr>
        <p:txBody>
          <a:bodyPr>
            <a:spAutoFit/>
          </a:bodyPr>
          <a:lstStyle/>
          <a:p>
            <a:pPr marL="342900" indent="-342900">
              <a:lnSpc>
                <a:spcPct val="107000"/>
              </a:lnSpc>
              <a:spcAft>
                <a:spcPts val="800"/>
              </a:spcAft>
            </a:pPr>
            <a:r>
              <a:rPr lang="pl-PL" sz="2400">
                <a:latin typeface="Trebuchet MS" pitchFamily="34" charset="0"/>
                <a:ea typeface="Calibri" pitchFamily="34" charset="0"/>
                <a:cs typeface="Times New Roman" pitchFamily="18" charset="0"/>
              </a:rPr>
              <a:t>	Aby pomóc dziecku zrozumieć </a:t>
            </a:r>
            <a:r>
              <a:rPr lang="pl-PL" sz="2400" b="1">
                <a:latin typeface="Trebuchet MS" pitchFamily="34" charset="0"/>
                <a:ea typeface="Calibri" pitchFamily="34" charset="0"/>
                <a:cs typeface="Times New Roman" pitchFamily="18" charset="0"/>
              </a:rPr>
              <a:t>istotę odpowiedzialności</a:t>
            </a:r>
            <a:r>
              <a:rPr lang="pl-PL" sz="2400">
                <a:latin typeface="Trebuchet MS" pitchFamily="34" charset="0"/>
                <a:ea typeface="Calibri" pitchFamily="34" charset="0"/>
                <a:cs typeface="Times New Roman" pitchFamily="18" charset="0"/>
              </a:rPr>
              <a:t> zacznijmy od:</a:t>
            </a:r>
          </a:p>
          <a:p>
            <a:pPr marL="342900" indent="-342900">
              <a:lnSpc>
                <a:spcPct val="107000"/>
              </a:lnSpc>
              <a:buFont typeface="Trebuchet MS" pitchFamily="34" charset="0"/>
              <a:buAutoNum type="arabicPeriod"/>
            </a:pPr>
            <a:r>
              <a:rPr lang="pl-PL" sz="2400">
                <a:latin typeface="Trebuchet MS" pitchFamily="34" charset="0"/>
                <a:ea typeface="Calibri" pitchFamily="34" charset="0"/>
                <a:cs typeface="Times New Roman" pitchFamily="18" charset="0"/>
              </a:rPr>
              <a:t>Dawania dobrego przykładu- sami postępujmy w odpowiedzialny sposób;</a:t>
            </a:r>
          </a:p>
          <a:p>
            <a:pPr marL="342900" indent="-342900">
              <a:lnSpc>
                <a:spcPct val="107000"/>
              </a:lnSpc>
              <a:buFont typeface="Trebuchet MS" pitchFamily="34" charset="0"/>
              <a:buAutoNum type="arabicPeriod"/>
            </a:pPr>
            <a:r>
              <a:rPr lang="pl-PL" sz="2400">
                <a:latin typeface="Trebuchet MS" pitchFamily="34" charset="0"/>
                <a:ea typeface="Calibri" pitchFamily="34" charset="0"/>
                <a:cs typeface="Times New Roman" pitchFamily="18" charset="0"/>
              </a:rPr>
              <a:t>Wspólnego zastanowienia się z dziećmi czym jest odpowiedzialność- niech dziecko samo narysuje symbol lub napisze na kartce własną definicje odpowiedzialności;</a:t>
            </a:r>
          </a:p>
          <a:p>
            <a:pPr marL="342900" indent="-342900">
              <a:lnSpc>
                <a:spcPct val="107000"/>
              </a:lnSpc>
              <a:buFont typeface="Trebuchet MS" pitchFamily="34" charset="0"/>
              <a:buAutoNum type="arabicPeriod"/>
            </a:pPr>
            <a:r>
              <a:rPr lang="pl-PL" sz="2400">
                <a:latin typeface="Trebuchet MS" pitchFamily="34" charset="0"/>
                <a:ea typeface="Calibri" pitchFamily="34" charset="0"/>
                <a:cs typeface="Times New Roman" pitchFamily="18" charset="0"/>
              </a:rPr>
              <a:t>Zapoznania dziecka z definicją przyjętą w książce. Niech dzieci wypowiedzą się co o niej sądzą;</a:t>
            </a:r>
          </a:p>
          <a:p>
            <a:pPr marL="342900" indent="-342900">
              <a:lnSpc>
                <a:spcPct val="107000"/>
              </a:lnSpc>
              <a:buFont typeface="Trebuchet MS" pitchFamily="34" charset="0"/>
              <a:buAutoNum type="arabicPeriod"/>
            </a:pPr>
            <a:r>
              <a:rPr lang="pl-PL" sz="2400">
                <a:latin typeface="Trebuchet MS" pitchFamily="34" charset="0"/>
                <a:ea typeface="Calibri" pitchFamily="34" charset="0"/>
                <a:cs typeface="Times New Roman" pitchFamily="18" charset="0"/>
              </a:rPr>
              <a:t>Porozmawiania z dziećmi za kogo, za co należy być odpowiedzialnym;</a:t>
            </a:r>
          </a:p>
          <a:p>
            <a:pPr marL="342900" indent="-342900">
              <a:lnSpc>
                <a:spcPct val="107000"/>
              </a:lnSpc>
              <a:spcAft>
                <a:spcPts val="800"/>
              </a:spcAft>
              <a:buFont typeface="Trebuchet MS" pitchFamily="34" charset="0"/>
              <a:buAutoNum type="arabicPeriod"/>
            </a:pPr>
            <a:r>
              <a:rPr lang="pl-PL" sz="2400">
                <a:latin typeface="Trebuchet MS" pitchFamily="34" charset="0"/>
                <a:ea typeface="Calibri" pitchFamily="34" charset="0"/>
                <a:cs typeface="Times New Roman" pitchFamily="18" charset="0"/>
              </a:rPr>
              <a:t>Spytajmy dzieci czy bycie odpowiedzialnym  jest łatwe? Czy wymaga odwagi? Jeśli tak to kiedy i dlaczego? Czy odpowiedzialność ma swoje granice? Jakie?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Prostokąt 1"/>
          <p:cNvSpPr>
            <a:spLocks noChangeArrowheads="1"/>
          </p:cNvSpPr>
          <p:nvPr/>
        </p:nvSpPr>
        <p:spPr bwMode="auto">
          <a:xfrm>
            <a:off x="454025" y="314325"/>
            <a:ext cx="9034463" cy="5573713"/>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Skutki braku odpowiedzialności</a:t>
            </a:r>
            <a:endParaRPr lang="pl-PL" sz="2800">
              <a:latin typeface="Trebuchet MS" pitchFamily="34" charset="0"/>
              <a:ea typeface="Calibri" pitchFamily="34" charset="0"/>
              <a:cs typeface="Times New Roman" pitchFamily="18" charset="0"/>
            </a:endParaRPr>
          </a:p>
          <a:p>
            <a:pPr>
              <a:lnSpc>
                <a:spcPct val="107000"/>
              </a:lnSpc>
              <a:spcAft>
                <a:spcPts val="800"/>
              </a:spcAft>
            </a:pPr>
            <a:r>
              <a:rPr lang="pl-PL" sz="2000">
                <a:latin typeface="Trebuchet MS" pitchFamily="34" charset="0"/>
                <a:ea typeface="Calibri" pitchFamily="34" charset="0"/>
                <a:cs typeface="Times New Roman" pitchFamily="18" charset="0"/>
              </a:rPr>
              <a:t>	Porozmawiajmy z dziećmi o sytuacjach z życia codziennego w których możemy zaobserwować przykłady odpowiedzialności lub jej braku. Niech dzieci odniosą je do siebie i odpowiedzą na pytania:</a:t>
            </a:r>
          </a:p>
          <a:p>
            <a:pPr marL="800100" lvl="1" indent="-342900">
              <a:lnSpc>
                <a:spcPct val="107000"/>
              </a:lnSpc>
              <a:buFont typeface="Symbol" pitchFamily="18" charset="2"/>
              <a:buChar char=""/>
            </a:pPr>
            <a:r>
              <a:rPr lang="pl-PL" sz="2000">
                <a:latin typeface="Trebuchet MS" pitchFamily="34" charset="0"/>
                <a:ea typeface="Calibri" pitchFamily="34" charset="0"/>
                <a:cs typeface="Times New Roman" pitchFamily="18" charset="0"/>
              </a:rPr>
              <a:t>Czy im też zdarzyło się zachować nieodpowiedzialnie? </a:t>
            </a:r>
          </a:p>
          <a:p>
            <a:pPr marL="800100" lvl="1" indent="-342900">
              <a:lnSpc>
                <a:spcPct val="107000"/>
              </a:lnSpc>
              <a:buFont typeface="Symbol" pitchFamily="18" charset="2"/>
              <a:buChar char=""/>
            </a:pPr>
            <a:r>
              <a:rPr lang="pl-PL" sz="2000">
                <a:latin typeface="Trebuchet MS" pitchFamily="34" charset="0"/>
                <a:ea typeface="Calibri" pitchFamily="34" charset="0"/>
                <a:cs typeface="Times New Roman" pitchFamily="18" charset="0"/>
              </a:rPr>
              <a:t>Czym skutkowało takie zachowanie? </a:t>
            </a:r>
          </a:p>
          <a:p>
            <a:pPr marL="800100" lvl="1" indent="-342900">
              <a:lnSpc>
                <a:spcPct val="107000"/>
              </a:lnSpc>
              <a:buFont typeface="Symbol" pitchFamily="18" charset="2"/>
              <a:buChar char=""/>
            </a:pPr>
            <a:r>
              <a:rPr lang="pl-PL" sz="2000">
                <a:latin typeface="Trebuchet MS" pitchFamily="34" charset="0"/>
                <a:ea typeface="Calibri" pitchFamily="34" charset="0"/>
                <a:cs typeface="Times New Roman" pitchFamily="18" charset="0"/>
              </a:rPr>
              <a:t>Czy miało to wpływ na inne osoby? </a:t>
            </a:r>
          </a:p>
          <a:p>
            <a:pPr marL="800100" lvl="1" indent="-342900">
              <a:lnSpc>
                <a:spcPct val="107000"/>
              </a:lnSpc>
              <a:spcAft>
                <a:spcPts val="800"/>
              </a:spcAft>
              <a:buFont typeface="Symbol" pitchFamily="18" charset="2"/>
              <a:buChar char=""/>
            </a:pPr>
            <a:r>
              <a:rPr lang="pl-PL" sz="2000">
                <a:latin typeface="Trebuchet MS" pitchFamily="34" charset="0"/>
                <a:ea typeface="Calibri" pitchFamily="34" charset="0"/>
                <a:cs typeface="Times New Roman" pitchFamily="18" charset="0"/>
              </a:rPr>
              <a:t>Jak one same czuły się w tej sytuacji?</a:t>
            </a:r>
          </a:p>
          <a:p>
            <a:pPr>
              <a:lnSpc>
                <a:spcPct val="107000"/>
              </a:lnSpc>
              <a:spcAft>
                <a:spcPts val="800"/>
              </a:spcAft>
            </a:pPr>
            <a:r>
              <a:rPr lang="pl-PL" sz="2000">
                <a:latin typeface="Trebuchet MS" pitchFamily="34" charset="0"/>
                <a:ea typeface="Calibri" pitchFamily="34" charset="0"/>
                <a:cs typeface="Times New Roman" pitchFamily="18" charset="0"/>
              </a:rPr>
              <a:t>	Podajmy kilka przykładów sytuacji w których osoby zachowały się nieodpowiedzialnie i poprośmy, aby dzieci same je oceniły, podały konsekwencje, skutki tych zachowań.</a:t>
            </a:r>
          </a:p>
          <a:p>
            <a:pPr>
              <a:lnSpc>
                <a:spcPct val="107000"/>
              </a:lnSpc>
              <a:spcAft>
                <a:spcPts val="800"/>
              </a:spcAft>
            </a:pPr>
            <a:r>
              <a:rPr lang="pl-PL" sz="2000">
                <a:latin typeface="Trebuchet MS" pitchFamily="34" charset="0"/>
                <a:ea typeface="Calibri" pitchFamily="34" charset="0"/>
                <a:cs typeface="Times New Roman" pitchFamily="18" charset="0"/>
              </a:rPr>
              <a:t>	Warto uświadomić dzieci, że przestrzeganie zasad takich wartości moralnych jak: szacunek, uczciwość, odwaga, solidarność, pokojowość, sprawiedliwość, samodyscyplina, przyjaźń, miłość, szczęście, piękno i mądrość wymaga odpowiedzialności.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19100" y="338138"/>
            <a:ext cx="9339263" cy="6372225"/>
          </a:xfrm>
          <a:prstGeom prst="rect">
            <a:avLst/>
          </a:prstGeom>
        </p:spPr>
        <p:txBody>
          <a:bodyPr>
            <a:spAutoFit/>
          </a:bodyPr>
          <a:lstStyle/>
          <a:p>
            <a:pPr fontAlgn="auto">
              <a:lnSpc>
                <a:spcPct val="107000"/>
              </a:lnSpc>
              <a:spcBef>
                <a:spcPts val="0"/>
              </a:spcBef>
              <a:spcAft>
                <a:spcPts val="800"/>
              </a:spcAft>
              <a:defRPr/>
            </a:pPr>
            <a:r>
              <a:rPr lang="pl-PL" sz="2800" b="1" dirty="0">
                <a:latin typeface="+mn-lt"/>
                <a:ea typeface="Calibri" panose="020F0502020204030204" pitchFamily="34" charset="0"/>
                <a:cs typeface="Times New Roman" panose="02020603050405020304" pitchFamily="18" charset="0"/>
              </a:rPr>
              <a:t>Odpowiedzialność jako rzetelne wypełnianie swoich obowiązków</a:t>
            </a:r>
            <a:endParaRPr lang="pl-PL" sz="2800" dirty="0">
              <a:latin typeface="+mn-lt"/>
              <a:ea typeface="Calibri" panose="020F0502020204030204" pitchFamily="34" charset="0"/>
              <a:cs typeface="Times New Roman" panose="02020603050405020304" pitchFamily="18" charset="0"/>
            </a:endParaRPr>
          </a:p>
          <a:p>
            <a:pPr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Poprośmy dzieci, aby:</a:t>
            </a:r>
          </a:p>
          <a:p>
            <a:pPr marL="800100" lvl="1" indent="-342900" fontAlgn="auto">
              <a:lnSpc>
                <a:spcPct val="107000"/>
              </a:lnSpc>
              <a:spcBef>
                <a:spcPts val="0"/>
              </a:spcBef>
              <a:spcAft>
                <a:spcPts val="0"/>
              </a:spcAft>
              <a:buFont typeface="Symbol" panose="05050102010706020507" pitchFamily="18" charset="2"/>
              <a:buChar char=""/>
              <a:defRPr/>
            </a:pPr>
            <a:r>
              <a:rPr lang="pl-PL" dirty="0">
                <a:latin typeface="+mn-lt"/>
                <a:ea typeface="Calibri" panose="020F0502020204030204" pitchFamily="34" charset="0"/>
                <a:cs typeface="Times New Roman" panose="02020603050405020304" pitchFamily="18" charset="0"/>
              </a:rPr>
              <a:t>wymieniły swoje obowiązki-przedszkolne, domowe;</a:t>
            </a:r>
          </a:p>
          <a:p>
            <a:pPr marL="800100" lvl="1" indent="-342900" fontAlgn="auto">
              <a:lnSpc>
                <a:spcPct val="107000"/>
              </a:lnSpc>
              <a:spcBef>
                <a:spcPts val="0"/>
              </a:spcBef>
              <a:spcAft>
                <a:spcPts val="0"/>
              </a:spcAft>
              <a:buFont typeface="Symbol" panose="05050102010706020507" pitchFamily="18" charset="2"/>
              <a:buChar char=""/>
              <a:defRPr/>
            </a:pPr>
            <a:r>
              <a:rPr lang="pl-PL" dirty="0">
                <a:latin typeface="+mn-lt"/>
                <a:ea typeface="Calibri" panose="020F0502020204030204" pitchFamily="34" charset="0"/>
                <a:cs typeface="Times New Roman" panose="02020603050405020304" pitchFamily="18" charset="0"/>
              </a:rPr>
              <a:t>zastanowiły się czy zawsze rzetelnie i odpowiedzialnie je wykonują;</a:t>
            </a:r>
          </a:p>
          <a:p>
            <a:pPr marL="800100" lvl="1" indent="-342900" fontAlgn="auto">
              <a:lnSpc>
                <a:spcPct val="107000"/>
              </a:lnSpc>
              <a:spcBef>
                <a:spcPts val="0"/>
              </a:spcBef>
              <a:spcAft>
                <a:spcPts val="0"/>
              </a:spcAft>
              <a:buFont typeface="Symbol" panose="05050102010706020507" pitchFamily="18" charset="2"/>
              <a:buChar char=""/>
              <a:defRPr/>
            </a:pPr>
            <a:r>
              <a:rPr lang="pl-PL" dirty="0">
                <a:latin typeface="+mn-lt"/>
                <a:ea typeface="Calibri" panose="020F0502020204030204" pitchFamily="34" charset="0"/>
                <a:cs typeface="Times New Roman" panose="02020603050405020304" pitchFamily="18" charset="0"/>
              </a:rPr>
              <a:t>jeśli nie to co im w tym przeszkadza;</a:t>
            </a:r>
          </a:p>
          <a:p>
            <a:pPr marL="800100" lvl="1" indent="-342900" fontAlgn="auto">
              <a:lnSpc>
                <a:spcPct val="107000"/>
              </a:lnSpc>
              <a:spcBef>
                <a:spcPts val="0"/>
              </a:spcBef>
              <a:spcAft>
                <a:spcPts val="0"/>
              </a:spcAft>
              <a:buFont typeface="Symbol" panose="05050102010706020507" pitchFamily="18" charset="2"/>
              <a:buChar char=""/>
              <a:defRPr/>
            </a:pPr>
            <a:r>
              <a:rPr lang="pl-PL" dirty="0">
                <a:latin typeface="+mn-lt"/>
                <a:ea typeface="Calibri" panose="020F0502020204030204" pitchFamily="34" charset="0"/>
                <a:cs typeface="Times New Roman" panose="02020603050405020304" pitchFamily="18" charset="0"/>
              </a:rPr>
              <a:t>co mogłyby zrobić, aby to zmienić/zapobiegać temu.</a:t>
            </a:r>
          </a:p>
          <a:p>
            <a:pPr marL="487680"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 </a:t>
            </a:r>
          </a:p>
          <a:p>
            <a:pPr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	Stwórzmy z dziećmi regulamin zasad postępowania i konsekwencji ich łamania. Niech dzieci będą jego współautorami, wywoła to w nich poczucie odpowiedzialności za ich przestrzeganie.</a:t>
            </a:r>
          </a:p>
          <a:p>
            <a:pPr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	Przeczytajmy z dziećmi wspólnie opowiadanie „Rybka” Małgorzaty Musierowicz. Niech dzieci wyobrażą sobie co stałby się gdyby nagle na świecie wszyscy dorośli przestali wykonywać swoje obowiązki- piekarze nie piekli chleba, rolnicy nie karmili zwierząt czy lekarze przestali leczyć ludzi…</a:t>
            </a:r>
          </a:p>
          <a:p>
            <a:pPr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	Dziecko obserwując reakcje dorosłych wyciąga wnioski. </a:t>
            </a:r>
          </a:p>
          <a:p>
            <a:pPr fontAlgn="auto">
              <a:lnSpc>
                <a:spcPct val="107000"/>
              </a:lnSpc>
              <a:spcBef>
                <a:spcPts val="0"/>
              </a:spcBef>
              <a:spcAft>
                <a:spcPts val="800"/>
              </a:spcAft>
              <a:defRPr/>
            </a:pPr>
            <a:r>
              <a:rPr lang="pl-PL" dirty="0">
                <a:latin typeface="+mn-lt"/>
                <a:ea typeface="Calibri" panose="020F0502020204030204" pitchFamily="34" charset="0"/>
                <a:cs typeface="Times New Roman" panose="02020603050405020304" pitchFamily="18" charset="0"/>
              </a:rPr>
              <a:t>	Nawet u bardzo małych dzieci codzienne sytuacje budują odpowiedzialność lub jej brak.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Prostokąt 1"/>
          <p:cNvSpPr>
            <a:spLocks noChangeArrowheads="1"/>
          </p:cNvSpPr>
          <p:nvPr/>
        </p:nvSpPr>
        <p:spPr bwMode="auto">
          <a:xfrm>
            <a:off x="409575" y="255588"/>
            <a:ext cx="9304338" cy="4776787"/>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Odpowiedzialność za własne uczucia</a:t>
            </a:r>
            <a:endParaRPr lang="pl-PL" sz="2800">
              <a:latin typeface="Trebuchet MS" pitchFamily="34" charset="0"/>
              <a:ea typeface="Calibri" pitchFamily="34" charset="0"/>
              <a:cs typeface="Times New Roman" pitchFamily="18" charset="0"/>
            </a:endParaRPr>
          </a:p>
          <a:p>
            <a:pPr>
              <a:lnSpc>
                <a:spcPct val="107000"/>
              </a:lnSpc>
              <a:spcAft>
                <a:spcPts val="800"/>
              </a:spcAft>
            </a:pPr>
            <a:r>
              <a:rPr lang="pl-PL" sz="2800">
                <a:latin typeface="Trebuchet MS" pitchFamily="34" charset="0"/>
                <a:ea typeface="Calibri" pitchFamily="34" charset="0"/>
                <a:cs typeface="Times New Roman" pitchFamily="18" charset="0"/>
              </a:rPr>
              <a:t>	</a:t>
            </a:r>
            <a:r>
              <a:rPr lang="pl-PL" sz="2400">
                <a:latin typeface="Trebuchet MS" pitchFamily="34" charset="0"/>
                <a:ea typeface="Calibri" pitchFamily="34" charset="0"/>
                <a:cs typeface="Times New Roman" pitchFamily="18" charset="0"/>
              </a:rPr>
              <a:t>To my jesteśmy panami naszych wyborów, myśli, uczuć. Doświadczamy ich mnóstwo każdego dnia, ale nie powinny one nami rządzić. Powinniśmy odpowiedzialnie, świadomi konsekwencji sami decydować jak się zachowamy i jak zareagujemy.</a:t>
            </a:r>
          </a:p>
          <a:p>
            <a:pPr>
              <a:lnSpc>
                <a:spcPct val="107000"/>
              </a:lnSpc>
              <a:spcAft>
                <a:spcPts val="800"/>
              </a:spcAft>
            </a:pPr>
            <a:r>
              <a:rPr lang="pl-PL" sz="2400">
                <a:latin typeface="Trebuchet MS" pitchFamily="34" charset="0"/>
                <a:ea typeface="Calibri" pitchFamily="34" charset="0"/>
                <a:cs typeface="Times New Roman" pitchFamily="18" charset="0"/>
              </a:rPr>
              <a:t>	Spytajmy dzieci jakich emocji doświadczamy w swoim życiu. Czy wszystkie są przyjemne?; Czy mamy wpływ na to co czujemy;  Czy kontrolując nasze myśli możemy kontrolować nasze uczucia?; Czy warto przejmować się wszystkim nawet błahymi sprawami?; Czy zmieni to w jakiś sposób nasze życie?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Prostokąt 1"/>
          <p:cNvSpPr>
            <a:spLocks noChangeArrowheads="1"/>
          </p:cNvSpPr>
          <p:nvPr/>
        </p:nvSpPr>
        <p:spPr bwMode="auto">
          <a:xfrm>
            <a:off x="395288" y="274638"/>
            <a:ext cx="9437687" cy="3692525"/>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Odpowiedzialność za własne szczęście</a:t>
            </a:r>
            <a:endParaRPr lang="pl-PL" sz="2800">
              <a:latin typeface="Trebuchet MS" pitchFamily="34" charset="0"/>
              <a:ea typeface="Calibri" pitchFamily="34" charset="0"/>
              <a:cs typeface="Times New Roman" pitchFamily="18" charset="0"/>
            </a:endParaRPr>
          </a:p>
          <a:p>
            <a:pPr>
              <a:lnSpc>
                <a:spcPct val="107000"/>
              </a:lnSpc>
              <a:spcAft>
                <a:spcPts val="800"/>
              </a:spcAft>
            </a:pPr>
            <a:r>
              <a:rPr lang="pl-PL" sz="2800">
                <a:latin typeface="Trebuchet MS" pitchFamily="34" charset="0"/>
                <a:ea typeface="Calibri" pitchFamily="34" charset="0"/>
                <a:cs typeface="Times New Roman" pitchFamily="18" charset="0"/>
              </a:rPr>
              <a:t>	</a:t>
            </a:r>
            <a:r>
              <a:rPr lang="pl-PL" sz="2400">
                <a:latin typeface="Trebuchet MS" pitchFamily="34" charset="0"/>
                <a:ea typeface="Calibri" pitchFamily="34" charset="0"/>
                <a:cs typeface="Times New Roman" pitchFamily="18" charset="0"/>
              </a:rPr>
              <a:t>Często uzależniamy nasze szczęście od jakichś warunków.</a:t>
            </a:r>
          </a:p>
          <a:p>
            <a:pPr>
              <a:lnSpc>
                <a:spcPct val="107000"/>
              </a:lnSpc>
              <a:spcAft>
                <a:spcPts val="800"/>
              </a:spcAft>
            </a:pPr>
            <a:r>
              <a:rPr lang="pl-PL" sz="2400">
                <a:latin typeface="Trebuchet MS" pitchFamily="34" charset="0"/>
                <a:ea typeface="Calibri" pitchFamily="34" charset="0"/>
                <a:cs typeface="Times New Roman" pitchFamily="18" charset="0"/>
              </a:rPr>
              <a:t>	Porozmawiajmy z dziećmi o tym co one uważają za warunek swojego szczęścia, co muszą doświadczać by czuć się szczęśliwe.</a:t>
            </a:r>
          </a:p>
          <a:p>
            <a:pPr>
              <a:lnSpc>
                <a:spcPct val="107000"/>
              </a:lnSpc>
              <a:spcAft>
                <a:spcPts val="800"/>
              </a:spcAft>
            </a:pPr>
            <a:r>
              <a:rPr lang="pl-PL" sz="2400">
                <a:latin typeface="Trebuchet MS" pitchFamily="34" charset="0"/>
                <a:ea typeface="Calibri" pitchFamily="34" charset="0"/>
                <a:cs typeface="Times New Roman" pitchFamily="18" charset="0"/>
              </a:rPr>
              <a:t>	Pokażmy za pomocą analizy różnych przykładów, które z doświadczeń w rzeczywistości są nam niezbędne do szczęścia, bez których możemy być szczęśliwi, a które z nich mogą spowodować, że staniemy się w rzeczywistości nieszczęśliwi.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Prostokąt 1"/>
          <p:cNvSpPr>
            <a:spLocks noChangeArrowheads="1"/>
          </p:cNvSpPr>
          <p:nvPr/>
        </p:nvSpPr>
        <p:spPr bwMode="auto">
          <a:xfrm>
            <a:off x="314325" y="373063"/>
            <a:ext cx="9099550" cy="3648075"/>
          </a:xfrm>
          <a:prstGeom prst="rect">
            <a:avLst/>
          </a:prstGeom>
          <a:noFill/>
          <a:ln w="9525">
            <a:noFill/>
            <a:miter lim="800000"/>
            <a:headEnd/>
            <a:tailEnd/>
          </a:ln>
        </p:spPr>
        <p:txBody>
          <a:bodyPr>
            <a:spAutoFit/>
          </a:bodyPr>
          <a:lstStyle/>
          <a:p>
            <a:pPr>
              <a:lnSpc>
                <a:spcPct val="107000"/>
              </a:lnSpc>
              <a:spcAft>
                <a:spcPts val="800"/>
              </a:spcAft>
            </a:pPr>
            <a:r>
              <a:rPr lang="pl-PL" sz="3600" b="1">
                <a:latin typeface="Trebuchet MS" pitchFamily="34" charset="0"/>
                <a:ea typeface="Calibri" pitchFamily="34" charset="0"/>
                <a:cs typeface="Times New Roman" pitchFamily="18" charset="0"/>
              </a:rPr>
              <a:t>Szczęście</a:t>
            </a:r>
            <a:r>
              <a:rPr lang="pl-PL" sz="3600">
                <a:latin typeface="Trebuchet MS" pitchFamily="34" charset="0"/>
                <a:ea typeface="Calibri" pitchFamily="34" charset="0"/>
                <a:cs typeface="Times New Roman" pitchFamily="18" charset="0"/>
              </a:rPr>
              <a:t> jest stanem naszego umysłu, naszą postawą wobec życia. Nasze szczęście zależy więc od nas samych-od naszego stosunku do siebie, do innych ludzi, do życia, a nie do okoliczności zewnętrznych.</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Prostokąt 1"/>
          <p:cNvSpPr>
            <a:spLocks noChangeArrowheads="1"/>
          </p:cNvSpPr>
          <p:nvPr/>
        </p:nvSpPr>
        <p:spPr bwMode="auto">
          <a:xfrm>
            <a:off x="300038" y="473075"/>
            <a:ext cx="9728200" cy="4703763"/>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Odpowiedzialność</a:t>
            </a:r>
            <a:r>
              <a:rPr lang="pl-PL" sz="2800">
                <a:latin typeface="Trebuchet MS" pitchFamily="34" charset="0"/>
                <a:ea typeface="Calibri" pitchFamily="34" charset="0"/>
                <a:cs typeface="Times New Roman" pitchFamily="18" charset="0"/>
              </a:rPr>
              <a:t>-podobnie jak inne cnoty-nie zawsze przychodzi łatwo. Często wymaga wysiłku, wyrzeczeń, a nawet wielkich poświęceń. Jednak gdy porównamy długofalowe skutki odpowiedzialności i nieodpowiedzialności, przekonamy się, że wysiłek i wyrzeczenia są opłacalne. Odpowiedzialność czyni życie wartościowszym-buduje lepszy, bardziej przewidywalny świat, buduje dobre stosunki między ludźmi, daje poczucie własnej wartości i dumy, przynosi szacunek i zaufanie innych osób.</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Prostokąt 1"/>
          <p:cNvSpPr>
            <a:spLocks noChangeArrowheads="1"/>
          </p:cNvSpPr>
          <p:nvPr/>
        </p:nvSpPr>
        <p:spPr bwMode="auto">
          <a:xfrm>
            <a:off x="484188" y="350838"/>
            <a:ext cx="8943975" cy="6130925"/>
          </a:xfrm>
          <a:prstGeom prst="rect">
            <a:avLst/>
          </a:prstGeom>
          <a:noFill/>
          <a:ln w="9525">
            <a:noFill/>
            <a:miter lim="800000"/>
            <a:headEnd/>
            <a:tailEnd/>
          </a:ln>
        </p:spPr>
        <p:txBody>
          <a:bodyPr>
            <a:spAutoFit/>
          </a:bodyPr>
          <a:lstStyle/>
          <a:p>
            <a:pPr algn="just">
              <a:lnSpc>
                <a:spcPct val="115000"/>
              </a:lnSpc>
              <a:spcAft>
                <a:spcPts val="1000"/>
              </a:spcAft>
            </a:pPr>
            <a:r>
              <a:rPr lang="pl-PL" sz="2400" b="1">
                <a:latin typeface="Trebuchet MS" pitchFamily="34" charset="0"/>
                <a:ea typeface="Calibri" pitchFamily="34" charset="0"/>
                <a:cs typeface="Times New Roman" pitchFamily="18" charset="0"/>
              </a:rPr>
              <a:t>Polecane lektury, w których znajdują się przykłady odpowiedzialności lub jego braku:</a:t>
            </a:r>
            <a:endParaRPr lang="pl-PL" sz="2400" b="1" i="1">
              <a:latin typeface="Trebuchet MS" pitchFamily="34" charset="0"/>
              <a:ea typeface="Calibri" pitchFamily="34" charset="0"/>
              <a:cs typeface="Times New Roman" pitchFamily="18" charset="0"/>
            </a:endParaRPr>
          </a:p>
          <a:p>
            <a:pPr algn="just">
              <a:lnSpc>
                <a:spcPct val="115000"/>
              </a:lnSpc>
              <a:spcAft>
                <a:spcPts val="1000"/>
              </a:spcAft>
            </a:pPr>
            <a:r>
              <a:rPr lang="pl-PL" sz="1000" u="sng">
                <a:latin typeface="Trebuchet MS" pitchFamily="34" charset="0"/>
                <a:ea typeface="Calibri" pitchFamily="34" charset="0"/>
                <a:cs typeface="Times New Roman" pitchFamily="18" charset="0"/>
              </a:rPr>
              <a:t>Dla dzieci młodszych:</a:t>
            </a:r>
          </a:p>
          <a:p>
            <a:pPr algn="just">
              <a:lnSpc>
                <a:spcPct val="115000"/>
              </a:lnSpc>
              <a:spcAft>
                <a:spcPts val="1000"/>
              </a:spcAft>
            </a:pPr>
            <a:r>
              <a:rPr lang="pl-PL" sz="1000">
                <a:latin typeface="Trebuchet MS" pitchFamily="34" charset="0"/>
                <a:ea typeface="Calibri" pitchFamily="34" charset="0"/>
                <a:cs typeface="Times New Roman" pitchFamily="18" charset="0"/>
              </a:rPr>
              <a:t>Paulette Bourgeois, Brenda Clark, </a:t>
            </a:r>
            <a:r>
              <a:rPr lang="pl-PL" sz="1000" i="1">
                <a:latin typeface="Trebuchet MS" pitchFamily="34" charset="0"/>
                <a:ea typeface="Calibri" pitchFamily="34" charset="0"/>
                <a:cs typeface="Times New Roman" pitchFamily="18" charset="0"/>
              </a:rPr>
              <a:t>„Franklin mały zapominalski”</a:t>
            </a:r>
          </a:p>
          <a:p>
            <a:pPr algn="just">
              <a:lnSpc>
                <a:spcPct val="115000"/>
              </a:lnSpc>
              <a:spcAft>
                <a:spcPts val="1000"/>
              </a:spcAft>
            </a:pPr>
            <a:r>
              <a:rPr lang="pl-PL" sz="1000">
                <a:latin typeface="Trebuchet MS" pitchFamily="34" charset="0"/>
                <a:ea typeface="Calibri" pitchFamily="34" charset="0"/>
                <a:cs typeface="Times New Roman" pitchFamily="18" charset="0"/>
              </a:rPr>
              <a:t>Carlo Callodi, </a:t>
            </a:r>
            <a:r>
              <a:rPr lang="pl-PL" sz="1000" i="1">
                <a:latin typeface="Trebuchet MS" pitchFamily="34" charset="0"/>
                <a:ea typeface="Calibri" pitchFamily="34" charset="0"/>
                <a:cs typeface="Times New Roman" pitchFamily="18" charset="0"/>
              </a:rPr>
              <a:t>„Pinokio”</a:t>
            </a:r>
          </a:p>
          <a:p>
            <a:pPr algn="just">
              <a:lnSpc>
                <a:spcPct val="115000"/>
              </a:lnSpc>
              <a:spcAft>
                <a:spcPts val="1000"/>
              </a:spcAft>
            </a:pPr>
            <a:r>
              <a:rPr lang="pl-PL" sz="1000">
                <a:latin typeface="Trebuchet MS" pitchFamily="34" charset="0"/>
                <a:ea typeface="Calibri" pitchFamily="34" charset="0"/>
                <a:cs typeface="Times New Roman" pitchFamily="18" charset="0"/>
              </a:rPr>
              <a:t>Gillbert Delahaye, seria o Martynce</a:t>
            </a:r>
          </a:p>
          <a:p>
            <a:pPr algn="just">
              <a:lnSpc>
                <a:spcPct val="115000"/>
              </a:lnSpc>
              <a:spcAft>
                <a:spcPts val="1000"/>
              </a:spcAft>
            </a:pPr>
            <a:r>
              <a:rPr lang="pl-PL" sz="1000">
                <a:latin typeface="Trebuchet MS" pitchFamily="34" charset="0"/>
                <a:ea typeface="Calibri" pitchFamily="34" charset="0"/>
                <a:cs typeface="Times New Roman" pitchFamily="18" charset="0"/>
              </a:rPr>
              <a:t>Astrid Lindgren, „</a:t>
            </a:r>
            <a:r>
              <a:rPr lang="pl-PL" sz="1000" i="1">
                <a:latin typeface="Trebuchet MS" pitchFamily="34" charset="0"/>
                <a:ea typeface="Calibri" pitchFamily="34" charset="0"/>
                <a:cs typeface="Times New Roman" pitchFamily="18" charset="0"/>
              </a:rPr>
              <a:t>Bracia Lwie Serce”; „Ronja, córka zbójnika”; „Pippi pończoszanka”</a:t>
            </a:r>
          </a:p>
          <a:p>
            <a:pPr algn="just">
              <a:lnSpc>
                <a:spcPct val="115000"/>
              </a:lnSpc>
              <a:spcAft>
                <a:spcPts val="1000"/>
              </a:spcAft>
            </a:pPr>
            <a:r>
              <a:rPr lang="pl-PL" sz="1000">
                <a:latin typeface="Trebuchet MS" pitchFamily="34" charset="0"/>
                <a:ea typeface="Calibri" pitchFamily="34" charset="0"/>
                <a:cs typeface="Times New Roman" pitchFamily="18" charset="0"/>
              </a:rPr>
              <a:t>Hugh Lofting, seria o doktorze Dolittle</a:t>
            </a:r>
          </a:p>
          <a:p>
            <a:pPr algn="just">
              <a:lnSpc>
                <a:spcPct val="115000"/>
              </a:lnSpc>
              <a:spcAft>
                <a:spcPts val="1000"/>
              </a:spcAft>
            </a:pPr>
            <a:r>
              <a:rPr lang="pl-PL" sz="1000" u="sng">
                <a:latin typeface="Trebuchet MS" pitchFamily="34" charset="0"/>
                <a:ea typeface="Calibri" pitchFamily="34" charset="0"/>
                <a:cs typeface="Times New Roman" pitchFamily="18" charset="0"/>
              </a:rPr>
              <a:t>Dla dzieci starszych:</a:t>
            </a:r>
          </a:p>
          <a:p>
            <a:pPr algn="just">
              <a:lnSpc>
                <a:spcPct val="115000"/>
              </a:lnSpc>
              <a:spcAft>
                <a:spcPts val="1000"/>
              </a:spcAft>
            </a:pPr>
            <a:r>
              <a:rPr lang="pl-PL" sz="1000">
                <a:latin typeface="Trebuchet MS" pitchFamily="34" charset="0"/>
                <a:ea typeface="Calibri" pitchFamily="34" charset="0"/>
                <a:cs typeface="Times New Roman" pitchFamily="18" charset="0"/>
              </a:rPr>
              <a:t>Karen Blixen, „</a:t>
            </a:r>
            <a:r>
              <a:rPr lang="pl-PL" sz="1000" i="1">
                <a:latin typeface="Trebuchet MS" pitchFamily="34" charset="0"/>
                <a:ea typeface="Calibri" pitchFamily="34" charset="0"/>
                <a:cs typeface="Times New Roman" pitchFamily="18" charset="0"/>
              </a:rPr>
              <a:t>Pożegnanie z Afryką”</a:t>
            </a:r>
          </a:p>
          <a:p>
            <a:pPr algn="just">
              <a:lnSpc>
                <a:spcPct val="115000"/>
              </a:lnSpc>
              <a:spcAft>
                <a:spcPts val="1000"/>
              </a:spcAft>
            </a:pPr>
            <a:r>
              <a:rPr lang="pl-PL" sz="1000">
                <a:latin typeface="Trebuchet MS" pitchFamily="34" charset="0"/>
                <a:ea typeface="Calibri" pitchFamily="34" charset="0"/>
                <a:cs typeface="Times New Roman" pitchFamily="18" charset="0"/>
              </a:rPr>
              <a:t>Roald Dahl. </a:t>
            </a:r>
            <a:r>
              <a:rPr lang="pl-PL" sz="1000" i="1">
                <a:latin typeface="Trebuchet MS" pitchFamily="34" charset="0"/>
                <a:ea typeface="Calibri" pitchFamily="34" charset="0"/>
                <a:cs typeface="Times New Roman" pitchFamily="18" charset="0"/>
              </a:rPr>
              <a:t>„Matylda”</a:t>
            </a:r>
          </a:p>
          <a:p>
            <a:pPr algn="just">
              <a:lnSpc>
                <a:spcPct val="115000"/>
              </a:lnSpc>
              <a:spcAft>
                <a:spcPts val="1000"/>
              </a:spcAft>
            </a:pPr>
            <a:r>
              <a:rPr lang="pl-PL" sz="1000">
                <a:latin typeface="Trebuchet MS" pitchFamily="34" charset="0"/>
                <a:ea typeface="Calibri" pitchFamily="34" charset="0"/>
                <a:cs typeface="Times New Roman" pitchFamily="18" charset="0"/>
              </a:rPr>
              <a:t>Leszek Kołakowski, </a:t>
            </a:r>
            <a:r>
              <a:rPr lang="pl-PL" sz="1000" i="1">
                <a:latin typeface="Trebuchet MS" pitchFamily="34" charset="0"/>
                <a:ea typeface="Calibri" pitchFamily="34" charset="0"/>
                <a:cs typeface="Times New Roman" pitchFamily="18" charset="0"/>
              </a:rPr>
              <a:t>„Mini wykłady o maxi sprawach”</a:t>
            </a:r>
          </a:p>
          <a:p>
            <a:pPr algn="just">
              <a:lnSpc>
                <a:spcPct val="115000"/>
              </a:lnSpc>
              <a:spcAft>
                <a:spcPts val="1000"/>
              </a:spcAft>
            </a:pPr>
            <a:r>
              <a:rPr lang="pl-PL" sz="1000">
                <a:latin typeface="Trebuchet MS" pitchFamily="34" charset="0"/>
                <a:ea typeface="Calibri" pitchFamily="34" charset="0"/>
                <a:cs typeface="Times New Roman" pitchFamily="18" charset="0"/>
              </a:rPr>
              <a:t>Yann Martel, </a:t>
            </a:r>
            <a:r>
              <a:rPr lang="pl-PL" sz="1000" i="1">
                <a:latin typeface="Trebuchet MS" pitchFamily="34" charset="0"/>
                <a:ea typeface="Calibri" pitchFamily="34" charset="0"/>
                <a:cs typeface="Times New Roman" pitchFamily="18" charset="0"/>
              </a:rPr>
              <a:t>„Życie Pi”</a:t>
            </a:r>
          </a:p>
          <a:p>
            <a:pPr algn="just">
              <a:lnSpc>
                <a:spcPct val="115000"/>
              </a:lnSpc>
              <a:spcAft>
                <a:spcPts val="1000"/>
              </a:spcAft>
            </a:pPr>
            <a:r>
              <a:rPr lang="pl-PL" sz="1000" u="sng">
                <a:latin typeface="Trebuchet MS" pitchFamily="34" charset="0"/>
                <a:ea typeface="Calibri" pitchFamily="34" charset="0"/>
                <a:cs typeface="Times New Roman" pitchFamily="18" charset="0"/>
              </a:rPr>
              <a:t>Dla dzieci młodszych i starszych według uznania rodziców</a:t>
            </a:r>
          </a:p>
          <a:p>
            <a:pPr algn="just">
              <a:lnSpc>
                <a:spcPct val="115000"/>
              </a:lnSpc>
              <a:spcAft>
                <a:spcPts val="1000"/>
              </a:spcAft>
            </a:pPr>
            <a:r>
              <a:rPr lang="pl-PL" sz="1000">
                <a:latin typeface="Trebuchet MS" pitchFamily="34" charset="0"/>
                <a:ea typeface="Calibri" pitchFamily="34" charset="0"/>
                <a:cs typeface="Times New Roman" pitchFamily="18" charset="0"/>
              </a:rPr>
              <a:t>Daniel Defoe, </a:t>
            </a:r>
            <a:r>
              <a:rPr lang="pl-PL" sz="1000" i="1">
                <a:latin typeface="Trebuchet MS" pitchFamily="34" charset="0"/>
                <a:ea typeface="Calibri" pitchFamily="34" charset="0"/>
                <a:cs typeface="Times New Roman" pitchFamily="18" charset="0"/>
              </a:rPr>
              <a:t>„Przypadki Robinsona Crusoe”</a:t>
            </a:r>
          </a:p>
          <a:p>
            <a:pPr algn="just">
              <a:lnSpc>
                <a:spcPct val="115000"/>
              </a:lnSpc>
              <a:spcAft>
                <a:spcPts val="1000"/>
              </a:spcAft>
            </a:pPr>
            <a:r>
              <a:rPr lang="pl-PL" sz="1000">
                <a:latin typeface="Trebuchet MS" pitchFamily="34" charset="0"/>
                <a:ea typeface="Calibri" pitchFamily="34" charset="0"/>
                <a:cs typeface="Times New Roman" pitchFamily="18" charset="0"/>
              </a:rPr>
              <a:t>C.S. Lewis, </a:t>
            </a:r>
            <a:r>
              <a:rPr lang="pl-PL" sz="1000" i="1">
                <a:latin typeface="Trebuchet MS" pitchFamily="34" charset="0"/>
                <a:ea typeface="Calibri" pitchFamily="34" charset="0"/>
                <a:cs typeface="Times New Roman" pitchFamily="18" charset="0"/>
              </a:rPr>
              <a:t>„Opowieści z Narnii”</a:t>
            </a:r>
          </a:p>
          <a:p>
            <a:pPr algn="just">
              <a:lnSpc>
                <a:spcPct val="115000"/>
              </a:lnSpc>
              <a:spcAft>
                <a:spcPts val="1000"/>
              </a:spcAft>
            </a:pPr>
            <a:r>
              <a:rPr lang="pl-PL" sz="1000">
                <a:latin typeface="Trebuchet MS" pitchFamily="34" charset="0"/>
                <a:ea typeface="Calibri" pitchFamily="34" charset="0"/>
                <a:cs typeface="Times New Roman" pitchFamily="18" charset="0"/>
              </a:rPr>
              <a:t>Antoine de Saint-Excupery, </a:t>
            </a:r>
            <a:r>
              <a:rPr lang="pl-PL" sz="1000" i="1">
                <a:latin typeface="Trebuchet MS" pitchFamily="34" charset="0"/>
                <a:ea typeface="Calibri" pitchFamily="34" charset="0"/>
                <a:cs typeface="Times New Roman" pitchFamily="18" charset="0"/>
              </a:rPr>
              <a:t>„Mały Książę”</a:t>
            </a:r>
          </a:p>
          <a:p>
            <a:pPr algn="just">
              <a:lnSpc>
                <a:spcPct val="115000"/>
              </a:lnSpc>
              <a:spcAft>
                <a:spcPts val="1000"/>
              </a:spcAft>
            </a:pPr>
            <a:r>
              <a:rPr lang="pl-PL" sz="1000">
                <a:latin typeface="Trebuchet MS" pitchFamily="34" charset="0"/>
                <a:ea typeface="Calibri" pitchFamily="34" charset="0"/>
                <a:cs typeface="Times New Roman" pitchFamily="18" charset="0"/>
              </a:rPr>
              <a:t>Henryk Sienkiewicz, „</a:t>
            </a:r>
            <a:r>
              <a:rPr lang="pl-PL" sz="1000" i="1">
                <a:latin typeface="Trebuchet MS" pitchFamily="34" charset="0"/>
                <a:ea typeface="Calibri" pitchFamily="34" charset="0"/>
                <a:cs typeface="Times New Roman" pitchFamily="18" charset="0"/>
              </a:rPr>
              <a:t>W pustyni i w puszczy”</a:t>
            </a:r>
          </a:p>
          <a:p>
            <a:pPr algn="just">
              <a:lnSpc>
                <a:spcPct val="115000"/>
              </a:lnSpc>
              <a:spcAft>
                <a:spcPts val="1000"/>
              </a:spcAft>
            </a:pPr>
            <a:r>
              <a:rPr lang="pl-PL" sz="1000">
                <a:latin typeface="Trebuchet MS" pitchFamily="34" charset="0"/>
                <a:ea typeface="Calibri" pitchFamily="34" charset="0"/>
                <a:cs typeface="Times New Roman" pitchFamily="18" charset="0"/>
              </a:rPr>
              <a:t>Lucy Maud Montgomery, „</a:t>
            </a:r>
            <a:r>
              <a:rPr lang="pl-PL" sz="1000" i="1">
                <a:latin typeface="Trebuchet MS" pitchFamily="34" charset="0"/>
                <a:ea typeface="Calibri" pitchFamily="34" charset="0"/>
                <a:cs typeface="Times New Roman" pitchFamily="18" charset="0"/>
              </a:rPr>
              <a:t>Anie z Zielonego Wzgórza”</a:t>
            </a:r>
            <a:endParaRPr lang="pl-PL" sz="1000">
              <a:latin typeface="Trebuchet MS" pitchFamily="34" charset="0"/>
              <a:ea typeface="Calibri" pitchFamily="34"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ymbol zastępczy zawartości 2"/>
          <p:cNvSpPr>
            <a:spLocks noGrp="1"/>
          </p:cNvSpPr>
          <p:nvPr>
            <p:ph idx="1"/>
          </p:nvPr>
        </p:nvSpPr>
        <p:spPr>
          <a:xfrm>
            <a:off x="901700" y="1489075"/>
            <a:ext cx="8597900" cy="3879850"/>
          </a:xfrm>
        </p:spPr>
        <p:txBody>
          <a:bodyPr/>
          <a:lstStyle/>
          <a:p>
            <a:pPr marL="0" indent="0">
              <a:buFont typeface="Wingdings 3" pitchFamily="18" charset="2"/>
              <a:buNone/>
            </a:pPr>
            <a:r>
              <a:rPr lang="pl-PL" sz="6000" b="1" smtClean="0">
                <a:solidFill>
                  <a:schemeClr val="tx1"/>
                </a:solidFill>
              </a:rPr>
              <a:t>Czy należy wychowywać do wartości?</a:t>
            </a:r>
            <a:endParaRPr lang="pl-PL" sz="6000" smtClean="0">
              <a:solidFill>
                <a:schemeClr val="tx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Prostokąt 1"/>
          <p:cNvSpPr>
            <a:spLocks noChangeArrowheads="1"/>
          </p:cNvSpPr>
          <p:nvPr/>
        </p:nvSpPr>
        <p:spPr bwMode="auto">
          <a:xfrm>
            <a:off x="1654175" y="1920875"/>
            <a:ext cx="7340600" cy="1508125"/>
          </a:xfrm>
          <a:prstGeom prst="rect">
            <a:avLst/>
          </a:prstGeom>
          <a:noFill/>
          <a:ln w="9525">
            <a:noFill/>
            <a:miter lim="800000"/>
            <a:headEnd/>
            <a:tailEnd/>
          </a:ln>
        </p:spPr>
        <p:txBody>
          <a:bodyPr>
            <a:spAutoFit/>
          </a:bodyPr>
          <a:lstStyle/>
          <a:p>
            <a:pPr algn="just">
              <a:lnSpc>
                <a:spcPct val="115000"/>
              </a:lnSpc>
              <a:spcAft>
                <a:spcPts val="1000"/>
              </a:spcAft>
            </a:pPr>
            <a:r>
              <a:rPr lang="pl-PL" sz="8000" b="1">
                <a:latin typeface="Trebuchet MS" pitchFamily="34" charset="0"/>
                <a:ea typeface="Calibri" pitchFamily="34" charset="0"/>
                <a:cs typeface="Times New Roman" pitchFamily="18" charset="0"/>
              </a:rPr>
              <a:t>POKOJOWOŚĆ</a:t>
            </a:r>
            <a:endParaRPr lang="pl-PL" sz="8000">
              <a:latin typeface="Trebuchet MS" pitchFamily="34" charset="0"/>
              <a:ea typeface="Calibri" pitchFamily="34"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09575" y="303213"/>
            <a:ext cx="9213850" cy="6289675"/>
          </a:xfrm>
          <a:prstGeom prst="rect">
            <a:avLst/>
          </a:prstGeom>
        </p:spPr>
        <p:txBody>
          <a:bodyPr>
            <a:spAutoFit/>
          </a:bodyPr>
          <a:lstStyle/>
          <a:p>
            <a:pPr fontAlgn="auto">
              <a:lnSpc>
                <a:spcPct val="107000"/>
              </a:lnSpc>
              <a:spcBef>
                <a:spcPts val="0"/>
              </a:spcBef>
              <a:spcAft>
                <a:spcPts val="800"/>
              </a:spcAft>
              <a:defRPr/>
            </a:pPr>
            <a:r>
              <a:rPr lang="pl-PL" sz="2800" b="1" dirty="0">
                <a:latin typeface="+mn-lt"/>
                <a:ea typeface="Calibri" panose="020F0502020204030204" pitchFamily="34" charset="0"/>
                <a:cs typeface="Times New Roman" panose="02020603050405020304" pitchFamily="18" charset="0"/>
              </a:rPr>
              <a:t>Pokój</a:t>
            </a:r>
            <a:r>
              <a:rPr lang="pl-PL" sz="2800" dirty="0">
                <a:latin typeface="+mn-lt"/>
                <a:ea typeface="Calibri" panose="020F0502020204030204" pitchFamily="34" charset="0"/>
                <a:cs typeface="Times New Roman" panose="02020603050405020304" pitchFamily="18" charset="0"/>
              </a:rPr>
              <a:t> to stan zgody między państwami i narodami, brak wojny. O pokoju mówimy też jako o stanie spokoju, równowagi ducha i umysłu, braku zmartwień, na przykład „zostańcie w pokoju”, „zapanowały pokój i szczęśliwość”.</a:t>
            </a:r>
          </a:p>
          <a:p>
            <a:pPr fontAlgn="auto">
              <a:lnSpc>
                <a:spcPct val="107000"/>
              </a:lnSpc>
              <a:spcBef>
                <a:spcPts val="0"/>
              </a:spcBef>
              <a:spcAft>
                <a:spcPts val="800"/>
              </a:spcAft>
              <a:defRPr/>
            </a:pPr>
            <a:r>
              <a:rPr lang="pl-PL" sz="2800" dirty="0">
                <a:latin typeface="+mn-lt"/>
                <a:ea typeface="Calibri" panose="020F0502020204030204" pitchFamily="34" charset="0"/>
                <a:cs typeface="Times New Roman" panose="02020603050405020304" pitchFamily="18" charset="0"/>
              </a:rPr>
              <a:t>Na pokojowość składają się:</a:t>
            </a:r>
          </a:p>
          <a:p>
            <a:pPr marL="342900" indent="-342900" fontAlgn="auto">
              <a:lnSpc>
                <a:spcPct val="107000"/>
              </a:lnSpc>
              <a:spcBef>
                <a:spcPts val="0"/>
              </a:spcBef>
              <a:spcAft>
                <a:spcPts val="0"/>
              </a:spcAft>
              <a:buFont typeface="Symbol" panose="05050102010706020507" pitchFamily="18" charset="2"/>
              <a:buChar char=""/>
              <a:defRPr/>
            </a:pPr>
            <a:r>
              <a:rPr lang="pl-PL" sz="2800" dirty="0">
                <a:latin typeface="+mn-lt"/>
                <a:ea typeface="Calibri" panose="020F0502020204030204" pitchFamily="34" charset="0"/>
                <a:cs typeface="Times New Roman" panose="02020603050405020304" pitchFamily="18" charset="0"/>
              </a:rPr>
              <a:t>powstrzymanie się od przemocy, rozumowe osiąganie celów, refleksja</a:t>
            </a:r>
          </a:p>
          <a:p>
            <a:pPr marL="342900" indent="-342900" fontAlgn="auto">
              <a:lnSpc>
                <a:spcPct val="107000"/>
              </a:lnSpc>
              <a:spcBef>
                <a:spcPts val="0"/>
              </a:spcBef>
              <a:spcAft>
                <a:spcPts val="0"/>
              </a:spcAft>
              <a:buFont typeface="Symbol" panose="05050102010706020507" pitchFamily="18" charset="2"/>
              <a:buChar char=""/>
              <a:defRPr/>
            </a:pPr>
            <a:r>
              <a:rPr lang="pl-PL" sz="2800" dirty="0">
                <a:latin typeface="+mn-lt"/>
                <a:ea typeface="Calibri" panose="020F0502020204030204" pitchFamily="34" charset="0"/>
                <a:cs typeface="Times New Roman" panose="02020603050405020304" pitchFamily="18" charset="0"/>
              </a:rPr>
              <a:t>spokój, równowaga ducha i umysłu, opanowanie, kontrola impulsów</a:t>
            </a:r>
          </a:p>
          <a:p>
            <a:pPr marL="342900" indent="-342900" fontAlgn="auto">
              <a:lnSpc>
                <a:spcPct val="107000"/>
              </a:lnSpc>
              <a:spcBef>
                <a:spcPts val="0"/>
              </a:spcBef>
              <a:spcAft>
                <a:spcPts val="0"/>
              </a:spcAft>
              <a:buFont typeface="Symbol" panose="05050102010706020507" pitchFamily="18" charset="2"/>
              <a:buChar char=""/>
              <a:defRPr/>
            </a:pPr>
            <a:r>
              <a:rPr lang="pl-PL" sz="2800" dirty="0">
                <a:latin typeface="+mn-lt"/>
                <a:ea typeface="Calibri" panose="020F0502020204030204" pitchFamily="34" charset="0"/>
                <a:cs typeface="Times New Roman" panose="02020603050405020304" pitchFamily="18" charset="0"/>
              </a:rPr>
              <a:t>dojrzałe radzenie sobie ze złością</a:t>
            </a:r>
          </a:p>
          <a:p>
            <a:pPr marL="342900" indent="-342900" fontAlgn="auto">
              <a:lnSpc>
                <a:spcPct val="107000"/>
              </a:lnSpc>
              <a:spcBef>
                <a:spcPts val="0"/>
              </a:spcBef>
              <a:spcAft>
                <a:spcPts val="0"/>
              </a:spcAft>
              <a:buFont typeface="Symbol" panose="05050102010706020507" pitchFamily="18" charset="2"/>
              <a:buChar char=""/>
              <a:defRPr/>
            </a:pPr>
            <a:r>
              <a:rPr lang="pl-PL" sz="2800" dirty="0">
                <a:latin typeface="+mn-lt"/>
                <a:ea typeface="Calibri" panose="020F0502020204030204" pitchFamily="34" charset="0"/>
                <a:cs typeface="Times New Roman" panose="02020603050405020304" pitchFamily="18" charset="0"/>
              </a:rPr>
              <a:t>łagodność, cierpliwość i elastyczność</a:t>
            </a:r>
          </a:p>
          <a:p>
            <a:pPr marL="342900" indent="-342900" fontAlgn="auto">
              <a:lnSpc>
                <a:spcPct val="107000"/>
              </a:lnSpc>
              <a:spcBef>
                <a:spcPts val="0"/>
              </a:spcBef>
              <a:spcAft>
                <a:spcPts val="800"/>
              </a:spcAft>
              <a:buFont typeface="Symbol" panose="05050102010706020507" pitchFamily="18" charset="2"/>
              <a:buChar char=""/>
              <a:defRPr/>
            </a:pPr>
            <a:r>
              <a:rPr lang="pl-PL" sz="2800" dirty="0">
                <a:latin typeface="+mn-lt"/>
                <a:ea typeface="Calibri" panose="020F0502020204030204" pitchFamily="34" charset="0"/>
                <a:cs typeface="Times New Roman" panose="02020603050405020304" pitchFamily="18" charset="0"/>
              </a:rPr>
              <a:t>zgoda, kompromis, strategia </a:t>
            </a:r>
            <a:r>
              <a:rPr lang="pl-PL" sz="2800" dirty="0" err="1">
                <a:latin typeface="+mn-lt"/>
                <a:ea typeface="Calibri" panose="020F0502020204030204" pitchFamily="34" charset="0"/>
                <a:cs typeface="Times New Roman" panose="02020603050405020304" pitchFamily="18" charset="0"/>
              </a:rPr>
              <a:t>wygrana-wygrana</a:t>
            </a:r>
            <a:endParaRPr lang="pl-PL" sz="2800" dirty="0">
              <a:latin typeface="+mn-lt"/>
              <a:ea typeface="Calibri" panose="020F0502020204030204" pitchFamily="34"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Prostokąt 1"/>
          <p:cNvSpPr>
            <a:spLocks noChangeArrowheads="1"/>
          </p:cNvSpPr>
          <p:nvPr/>
        </p:nvSpPr>
        <p:spPr bwMode="auto">
          <a:xfrm>
            <a:off x="500063" y="319088"/>
            <a:ext cx="8988425" cy="3779837"/>
          </a:xfrm>
          <a:prstGeom prst="rect">
            <a:avLst/>
          </a:prstGeom>
          <a:noFill/>
          <a:ln w="9525">
            <a:noFill/>
            <a:miter lim="800000"/>
            <a:headEnd/>
            <a:tailEnd/>
          </a:ln>
        </p:spPr>
        <p:txBody>
          <a:bodyPr>
            <a:spAutoFit/>
          </a:bodyPr>
          <a:lstStyle/>
          <a:p>
            <a:pPr>
              <a:lnSpc>
                <a:spcPct val="107000"/>
              </a:lnSpc>
              <a:spcAft>
                <a:spcPts val="800"/>
              </a:spcAft>
            </a:pPr>
            <a:r>
              <a:rPr lang="pl-PL" sz="3200" b="1">
                <a:latin typeface="Trebuchet MS" pitchFamily="34" charset="0"/>
                <a:ea typeface="Calibri" pitchFamily="34" charset="0"/>
                <a:cs typeface="Times New Roman" pitchFamily="18" charset="0"/>
              </a:rPr>
              <a:t>Przemoc</a:t>
            </a:r>
            <a:r>
              <a:rPr lang="pl-PL" sz="3200">
                <a:latin typeface="Trebuchet MS" pitchFamily="34" charset="0"/>
                <a:ea typeface="Calibri" pitchFamily="34" charset="0"/>
                <a:cs typeface="Times New Roman" pitchFamily="18" charset="0"/>
              </a:rPr>
              <a:t> to nadużywanie siły lub pozycji, wykorzystanie przewagi fizycznej, umysłowej, psychicznej lub innej (np. instytucjonalnej) do narzucenia swojej woli i osiągania swoich celów, często bezprawnych lub sprzecznych z dobrem innych. Przemoc może być fizyczna lub emocjonalna.</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Prostokąt 1"/>
          <p:cNvSpPr>
            <a:spLocks noChangeArrowheads="1"/>
          </p:cNvSpPr>
          <p:nvPr/>
        </p:nvSpPr>
        <p:spPr bwMode="auto">
          <a:xfrm>
            <a:off x="314325" y="314325"/>
            <a:ext cx="9309100" cy="5932488"/>
          </a:xfrm>
          <a:prstGeom prst="rect">
            <a:avLst/>
          </a:prstGeom>
          <a:noFill/>
          <a:ln w="9525">
            <a:noFill/>
            <a:miter lim="800000"/>
            <a:headEnd/>
            <a:tailEnd/>
          </a:ln>
        </p:spPr>
        <p:txBody>
          <a:bodyPr>
            <a:spAutoFit/>
          </a:bodyPr>
          <a:lstStyle/>
          <a:p>
            <a:pPr>
              <a:lnSpc>
                <a:spcPct val="107000"/>
              </a:lnSpc>
              <a:spcAft>
                <a:spcPts val="800"/>
              </a:spcAft>
            </a:pPr>
            <a:r>
              <a:rPr lang="pl-PL" sz="2400">
                <a:latin typeface="Trebuchet MS" pitchFamily="34" charset="0"/>
                <a:ea typeface="Calibri" pitchFamily="34" charset="0"/>
                <a:cs typeface="Times New Roman" pitchFamily="18" charset="0"/>
              </a:rPr>
              <a:t>	Chłopcy ordynarnie przezywają i szturchają kolegę, stosują wobec niego przemoc słowną i fizyczną. Atakowany kolega może przyjąć dwie różne strategie swojego działania w sytuacji w której się znalazł:</a:t>
            </a:r>
          </a:p>
          <a:p>
            <a:pPr marL="800100" lvl="1" indent="-342900">
              <a:lnSpc>
                <a:spcPct val="107000"/>
              </a:lnSpc>
              <a:buFont typeface="Trebuchet MS" pitchFamily="34" charset="0"/>
              <a:buAutoNum type="alphaLcParenR"/>
            </a:pPr>
            <a:r>
              <a:rPr lang="pl-PL" sz="2400">
                <a:latin typeface="Trebuchet MS" pitchFamily="34" charset="0"/>
                <a:ea typeface="Calibri" pitchFamily="34" charset="0"/>
                <a:cs typeface="Times New Roman" pitchFamily="18" charset="0"/>
              </a:rPr>
              <a:t>może podjąć wyzwanie w języku napastników, czyli w języku przemocy-rzucić się z pięściami na napastników, użyć obraźliwych epitetów względem nich lub</a:t>
            </a:r>
          </a:p>
          <a:p>
            <a:pPr marL="800100" lvl="1" indent="-342900">
              <a:lnSpc>
                <a:spcPct val="107000"/>
              </a:lnSpc>
              <a:spcAft>
                <a:spcPts val="800"/>
              </a:spcAft>
              <a:buFont typeface="Trebuchet MS" pitchFamily="34" charset="0"/>
              <a:buAutoNum type="alphaLcParenR"/>
            </a:pPr>
            <a:r>
              <a:rPr lang="pl-PL" sz="2400">
                <a:latin typeface="Trebuchet MS" pitchFamily="34" charset="0"/>
                <a:ea typeface="Calibri" pitchFamily="34" charset="0"/>
                <a:cs typeface="Times New Roman" pitchFamily="18" charset="0"/>
              </a:rPr>
              <a:t>nie podjąć zaczepki, zignorować ją, spokojnie odejść</a:t>
            </a:r>
          </a:p>
          <a:p>
            <a:pPr>
              <a:lnSpc>
                <a:spcPct val="107000"/>
              </a:lnSpc>
              <a:spcAft>
                <a:spcPts val="800"/>
              </a:spcAft>
            </a:pPr>
            <a:r>
              <a:rPr lang="pl-PL" sz="2400">
                <a:latin typeface="Trebuchet MS" pitchFamily="34" charset="0"/>
                <a:ea typeface="Calibri" pitchFamily="34" charset="0"/>
                <a:cs typeface="Times New Roman" pitchFamily="18" charset="0"/>
              </a:rPr>
              <a:t>	Omówmy tę sytuację z dziećmi, spytajmy dzieci czy ich zdaniem ktoś kto jest pokojowo nastawiony, unika przemocy (np. bójek), wycofuje się z takich sytuacji jest tchórzliwy?</a:t>
            </a:r>
          </a:p>
          <a:p>
            <a:pPr>
              <a:lnSpc>
                <a:spcPct val="107000"/>
              </a:lnSpc>
              <a:spcAft>
                <a:spcPts val="800"/>
              </a:spcAft>
            </a:pPr>
            <a:r>
              <a:rPr lang="pl-PL" sz="2400">
                <a:latin typeface="Trebuchet MS" pitchFamily="34" charset="0"/>
                <a:ea typeface="Calibri" pitchFamily="34" charset="0"/>
                <a:cs typeface="Times New Roman" pitchFamily="18" charset="0"/>
              </a:rPr>
              <a:t>	Porozmawiajmy z dziećmi jakie są skutki każdej z dwóch strategii. Która ze strategii bardziej się opłaca? Jakie są korzyści i straty wynikające z  każdej z nich?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extLst>
          </p:cNvPr>
          <p:cNvGraphicFramePr>
            <a:graphicFrameLocks noGrp="1"/>
          </p:cNvGraphicFramePr>
          <p:nvPr/>
        </p:nvGraphicFramePr>
        <p:xfrm>
          <a:off x="944563" y="779463"/>
          <a:ext cx="8304212" cy="4897437"/>
        </p:xfrm>
        <a:graphic>
          <a:graphicData uri="http://schemas.openxmlformats.org/drawingml/2006/table">
            <a:tbl>
              <a:tblPr firstRow="1" firstCol="1" bandRow="1">
                <a:tableStyleId>{5C22544A-7EE6-4342-B048-85BDC9FD1C3A}</a:tableStyleId>
              </a:tblPr>
              <a:tblGrid>
                <a:gridCol w="4152276">
                  <a:extLst>
                    <a:ext uri="{9D8B030D-6E8A-4147-A177-3AD203B41FA5}"/>
                  </a:extLst>
                </a:gridCol>
                <a:gridCol w="4152276">
                  <a:extLst>
                    <a:ext uri="{9D8B030D-6E8A-4147-A177-3AD203B41FA5}"/>
                  </a:extLst>
                </a:gridCol>
              </a:tblGrid>
              <a:tr h="622502">
                <a:tc gridSpan="2">
                  <a:txBody>
                    <a:bodyPr/>
                    <a:lstStyle/>
                    <a:p>
                      <a:pPr algn="ctr">
                        <a:lnSpc>
                          <a:spcPct val="107000"/>
                        </a:lnSpc>
                        <a:spcAft>
                          <a:spcPts val="0"/>
                        </a:spcAft>
                      </a:pPr>
                      <a:r>
                        <a:rPr lang="pl-PL" sz="2800">
                          <a:effectLst/>
                        </a:rPr>
                        <a:t>STRATEGIA PRZEMOCY</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pl-PL"/>
                    </a:p>
                  </a:txBody>
                  <a:tcPr/>
                </a:tc>
                <a:extLst>
                  <a:ext uri="{0D108BD9-81ED-4DB2-BD59-A6C34878D82A}"/>
                </a:extLst>
              </a:tr>
              <a:tr h="622502">
                <a:tc>
                  <a:txBody>
                    <a:bodyPr/>
                    <a:lstStyle/>
                    <a:p>
                      <a:pPr algn="ctr">
                        <a:lnSpc>
                          <a:spcPct val="107000"/>
                        </a:lnSpc>
                        <a:spcAft>
                          <a:spcPts val="0"/>
                        </a:spcAft>
                      </a:pPr>
                      <a:r>
                        <a:rPr lang="pl-PL" sz="2800" u="sng" dirty="0">
                          <a:effectLst/>
                        </a:rPr>
                        <a:t>Skutki krótkofalowe</a:t>
                      </a:r>
                      <a:endParaRPr lang="pl-PL" sz="28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l-PL" sz="2800" u="sng" dirty="0">
                          <a:effectLst/>
                        </a:rPr>
                        <a:t>Skutki długofalowe</a:t>
                      </a:r>
                      <a:endParaRPr lang="pl-PL" sz="28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2588116">
                <a:tc>
                  <a:txBody>
                    <a:bodyPr/>
                    <a:lstStyle/>
                    <a:p>
                      <a:pPr>
                        <a:lnSpc>
                          <a:spcPct val="107000"/>
                        </a:lnSpc>
                        <a:spcAft>
                          <a:spcPts val="0"/>
                        </a:spcAft>
                      </a:pPr>
                      <a:r>
                        <a:rPr lang="pl-PL" sz="2800" dirty="0">
                          <a:effectLst/>
                        </a:rPr>
                        <a:t>Rozbite nosy, siniaki, wezwanie rodziców do szkoły, obniżenie oceny z zachowania</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l-PL" sz="2800" dirty="0">
                          <a:effectLst/>
                        </a:rPr>
                        <a:t>Rozpoczęcie jawnej wojny, postawa wrogości, chęć zemsty u strony przegranej, możliwe ciężkie okaleczenie, na przykład złamanie ręki, wybicie oka</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a:extLst>
              <a:ext uri="{FF2B5EF4-FFF2-40B4-BE49-F238E27FC236}"/>
            </a:extLst>
          </p:cNvPr>
          <p:cNvGraphicFramePr>
            <a:graphicFrameLocks noGrp="1"/>
          </p:cNvGraphicFramePr>
          <p:nvPr/>
        </p:nvGraphicFramePr>
        <p:xfrm>
          <a:off x="1093788" y="684213"/>
          <a:ext cx="8124825" cy="5969000"/>
        </p:xfrm>
        <a:graphic>
          <a:graphicData uri="http://schemas.openxmlformats.org/drawingml/2006/table">
            <a:tbl>
              <a:tblPr firstRow="1" firstCol="1" bandRow="1">
                <a:tableStyleId>{5C22544A-7EE6-4342-B048-85BDC9FD1C3A}</a:tableStyleId>
              </a:tblPr>
              <a:tblGrid>
                <a:gridCol w="4062335">
                  <a:extLst>
                    <a:ext uri="{9D8B030D-6E8A-4147-A177-3AD203B41FA5}"/>
                  </a:extLst>
                </a:gridCol>
                <a:gridCol w="4062335">
                  <a:extLst>
                    <a:ext uri="{9D8B030D-6E8A-4147-A177-3AD203B41FA5}"/>
                  </a:extLst>
                </a:gridCol>
              </a:tblGrid>
              <a:tr h="472889">
                <a:tc gridSpan="2">
                  <a:txBody>
                    <a:bodyPr/>
                    <a:lstStyle/>
                    <a:p>
                      <a:pPr algn="ctr">
                        <a:lnSpc>
                          <a:spcPct val="107000"/>
                        </a:lnSpc>
                        <a:spcAft>
                          <a:spcPts val="0"/>
                        </a:spcAft>
                      </a:pPr>
                      <a:r>
                        <a:rPr lang="pl-PL" sz="2800">
                          <a:effectLst/>
                        </a:rPr>
                        <a:t>STRATEGIA POKOJOWA</a:t>
                      </a:r>
                      <a:endParaRPr lang="pl-PL"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pl-PL"/>
                    </a:p>
                  </a:txBody>
                  <a:tcPr/>
                </a:tc>
                <a:extLst>
                  <a:ext uri="{0D108BD9-81ED-4DB2-BD59-A6C34878D82A}"/>
                </a:extLst>
              </a:tr>
              <a:tr h="472889">
                <a:tc>
                  <a:txBody>
                    <a:bodyPr/>
                    <a:lstStyle/>
                    <a:p>
                      <a:pPr algn="ctr">
                        <a:lnSpc>
                          <a:spcPct val="107000"/>
                        </a:lnSpc>
                        <a:spcAft>
                          <a:spcPts val="0"/>
                        </a:spcAft>
                      </a:pPr>
                      <a:r>
                        <a:rPr lang="pl-PL" sz="2800" u="sng">
                          <a:effectLst/>
                        </a:rPr>
                        <a:t>Skutki krótkofalowe</a:t>
                      </a:r>
                      <a:endParaRPr lang="pl-PL" sz="2800" u="sng">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pl-PL" sz="2800" u="sng" dirty="0">
                          <a:effectLst/>
                        </a:rPr>
                        <a:t>Skutki długofalowe</a:t>
                      </a:r>
                      <a:endParaRPr lang="pl-PL" sz="2800" u="sng"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2961550">
                <a:tc>
                  <a:txBody>
                    <a:bodyPr/>
                    <a:lstStyle/>
                    <a:p>
                      <a:pPr>
                        <a:lnSpc>
                          <a:spcPct val="107000"/>
                        </a:lnSpc>
                        <a:spcAft>
                          <a:spcPts val="0"/>
                        </a:spcAft>
                      </a:pPr>
                      <a:r>
                        <a:rPr lang="pl-PL" sz="2800" dirty="0">
                          <a:effectLst/>
                        </a:rPr>
                        <a:t>Nieprzyjemne uczucie związane z przezwiskiem „tchórz”, ale też brak fizycznego bólu, siniaków</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pl-PL" sz="2800" dirty="0">
                          <a:effectLst/>
                        </a:rPr>
                        <a:t>Pogarda kolegów (czy są to koledzy, o których względy warto zabiegać?), uniknięcie ostrego zatargu i wrogości, zapanowanie nad chęcią rewanżu, kontrola własnych impulsów, kształtowanie dojrzałego charakteru</a:t>
                      </a:r>
                      <a:endParaRPr lang="pl-PL"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Prostokąt 1"/>
          <p:cNvSpPr>
            <a:spLocks noChangeArrowheads="1"/>
          </p:cNvSpPr>
          <p:nvPr/>
        </p:nvSpPr>
        <p:spPr bwMode="auto">
          <a:xfrm>
            <a:off x="434975" y="320675"/>
            <a:ext cx="9293225" cy="5727700"/>
          </a:xfrm>
          <a:prstGeom prst="rect">
            <a:avLst/>
          </a:prstGeom>
          <a:noFill/>
          <a:ln w="9525">
            <a:noFill/>
            <a:miter lim="800000"/>
            <a:headEnd/>
            <a:tailEnd/>
          </a:ln>
        </p:spPr>
        <p:txBody>
          <a:bodyPr>
            <a:spAutoFit/>
          </a:bodyPr>
          <a:lstStyle/>
          <a:p>
            <a:pPr>
              <a:lnSpc>
                <a:spcPct val="107000"/>
              </a:lnSpc>
              <a:spcAft>
                <a:spcPts val="800"/>
              </a:spcAft>
            </a:pPr>
            <a:r>
              <a:rPr lang="pl-PL" sz="2800">
                <a:latin typeface="Trebuchet MS" pitchFamily="34" charset="0"/>
                <a:ea typeface="Calibri" pitchFamily="34" charset="0"/>
                <a:cs typeface="Times New Roman" pitchFamily="18" charset="0"/>
              </a:rPr>
              <a:t>	Osoby, które dają się wytrącić z równowagi, którymi łatwo można manipulować, nie posiadają umiejętności rozwiązywania konfliktów, mające poczucie, że podejmując strategie przemocy odpłacają za nadobne napastnikowi to osoby o których mówimy, że są </a:t>
            </a:r>
            <a:r>
              <a:rPr lang="pl-PL" sz="2800" u="sng">
                <a:latin typeface="Trebuchet MS" pitchFamily="34" charset="0"/>
                <a:ea typeface="Calibri" pitchFamily="34" charset="0"/>
                <a:cs typeface="Times New Roman" pitchFamily="18" charset="0"/>
              </a:rPr>
              <a:t>sterowane zewnętrznie</a:t>
            </a:r>
            <a:r>
              <a:rPr lang="pl-PL" sz="2800">
                <a:latin typeface="Trebuchet MS" pitchFamily="34" charset="0"/>
                <a:ea typeface="Calibri" pitchFamily="34" charset="0"/>
                <a:cs typeface="Times New Roman" pitchFamily="18" charset="0"/>
              </a:rPr>
              <a:t>.</a:t>
            </a:r>
          </a:p>
          <a:p>
            <a:pPr>
              <a:lnSpc>
                <a:spcPct val="107000"/>
              </a:lnSpc>
              <a:spcAft>
                <a:spcPts val="800"/>
              </a:spcAft>
            </a:pPr>
            <a:r>
              <a:rPr lang="pl-PL" sz="2800">
                <a:latin typeface="Trebuchet MS" pitchFamily="34" charset="0"/>
                <a:ea typeface="Calibri" pitchFamily="34" charset="0"/>
                <a:cs typeface="Times New Roman" pitchFamily="18" charset="0"/>
              </a:rPr>
              <a:t>	Osoby, które kierują się w swych działaniach rozumem, własną oceną sytuacji i analizą krótko- i długofalowych konsekwencji (tzw. Strat i korzyści), nie są podatne na to co powiedzą o nich inni, które są przekonane, że postępują w ten sposób właściwie to osoby </a:t>
            </a:r>
            <a:r>
              <a:rPr lang="pl-PL" sz="2800" u="sng">
                <a:latin typeface="Trebuchet MS" pitchFamily="34" charset="0"/>
                <a:ea typeface="Calibri" pitchFamily="34" charset="0"/>
                <a:cs typeface="Times New Roman" pitchFamily="18" charset="0"/>
              </a:rPr>
              <a:t>sterowane wewnętrznie</a:t>
            </a:r>
            <a:r>
              <a:rPr lang="pl-PL" sz="2800">
                <a:latin typeface="Trebuchet MS" pitchFamily="34" charset="0"/>
                <a:ea typeface="Calibri" pitchFamily="34" charset="0"/>
                <a:cs typeface="Times New Roman" pitchFamily="18" charset="0"/>
              </a:rPr>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Prostokąt 1"/>
          <p:cNvSpPr>
            <a:spLocks noChangeArrowheads="1"/>
          </p:cNvSpPr>
          <p:nvPr/>
        </p:nvSpPr>
        <p:spPr bwMode="auto">
          <a:xfrm>
            <a:off x="495300" y="331788"/>
            <a:ext cx="8678863" cy="4241800"/>
          </a:xfrm>
          <a:prstGeom prst="rect">
            <a:avLst/>
          </a:prstGeom>
          <a:noFill/>
          <a:ln w="9525">
            <a:noFill/>
            <a:miter lim="800000"/>
            <a:headEnd/>
            <a:tailEnd/>
          </a:ln>
        </p:spPr>
        <p:txBody>
          <a:bodyPr>
            <a:spAutoFit/>
          </a:bodyPr>
          <a:lstStyle/>
          <a:p>
            <a:pPr>
              <a:lnSpc>
                <a:spcPct val="107000"/>
              </a:lnSpc>
              <a:spcAft>
                <a:spcPts val="800"/>
              </a:spcAft>
            </a:pPr>
            <a:r>
              <a:rPr lang="pl-PL" sz="3600">
                <a:latin typeface="Trebuchet MS" pitchFamily="34" charset="0"/>
                <a:ea typeface="Calibri" pitchFamily="34" charset="0"/>
                <a:cs typeface="Times New Roman" pitchFamily="18" charset="0"/>
              </a:rPr>
              <a:t>	Mówiąc o pokojowości warto zastanowić się również nad znaczeniem słowa „ łagodność”, które kojarzy się z reguły z dobrocią, spokojem, delikatnością, wyrozumiałością i cierpliwością, ale także z brakiem przemocy.</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Prostokąt 1"/>
          <p:cNvSpPr>
            <a:spLocks noChangeArrowheads="1"/>
          </p:cNvSpPr>
          <p:nvPr/>
        </p:nvSpPr>
        <p:spPr bwMode="auto">
          <a:xfrm>
            <a:off x="434975" y="288925"/>
            <a:ext cx="8843963" cy="3648075"/>
          </a:xfrm>
          <a:prstGeom prst="rect">
            <a:avLst/>
          </a:prstGeom>
          <a:noFill/>
          <a:ln w="9525">
            <a:noFill/>
            <a:miter lim="800000"/>
            <a:headEnd/>
            <a:tailEnd/>
          </a:ln>
        </p:spPr>
        <p:txBody>
          <a:bodyPr>
            <a:spAutoFit/>
          </a:bodyPr>
          <a:lstStyle/>
          <a:p>
            <a:pPr>
              <a:lnSpc>
                <a:spcPct val="107000"/>
              </a:lnSpc>
              <a:spcAft>
                <a:spcPts val="800"/>
              </a:spcAft>
            </a:pPr>
            <a:r>
              <a:rPr lang="pl-PL" sz="3600">
                <a:latin typeface="Trebuchet MS" pitchFamily="34" charset="0"/>
                <a:ea typeface="Calibri" pitchFamily="34" charset="0"/>
                <a:cs typeface="Times New Roman" pitchFamily="18" charset="0"/>
              </a:rPr>
              <a:t>	Porozmawiajmy z dziećmi o przewadze pokojowego nastawienia i łagodności nad przemocą, używaniem siły fizycznej. Spytajmy je która z tych dwóch postaw w rzeczywistości świadczy o prawdziwej sile? Która wzbudza szacunek?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Prostokąt 1"/>
          <p:cNvSpPr>
            <a:spLocks noChangeArrowheads="1"/>
          </p:cNvSpPr>
          <p:nvPr/>
        </p:nvSpPr>
        <p:spPr bwMode="auto">
          <a:xfrm>
            <a:off x="404813" y="331788"/>
            <a:ext cx="9353550" cy="5367337"/>
          </a:xfrm>
          <a:prstGeom prst="rect">
            <a:avLst/>
          </a:prstGeom>
          <a:noFill/>
          <a:ln w="9525">
            <a:noFill/>
            <a:miter lim="800000"/>
            <a:headEnd/>
            <a:tailEnd/>
          </a:ln>
        </p:spPr>
        <p:txBody>
          <a:bodyPr>
            <a:spAutoFit/>
          </a:bodyPr>
          <a:lstStyle/>
          <a:p>
            <a:pPr>
              <a:lnSpc>
                <a:spcPct val="107000"/>
              </a:lnSpc>
              <a:spcAft>
                <a:spcPts val="800"/>
              </a:spcAft>
            </a:pPr>
            <a:r>
              <a:rPr lang="pl-PL" sz="3200" b="1">
                <a:latin typeface="Trebuchet MS" pitchFamily="34" charset="0"/>
                <a:ea typeface="Calibri" pitchFamily="34" charset="0"/>
                <a:cs typeface="Times New Roman" pitchFamily="18" charset="0"/>
              </a:rPr>
              <a:t>Rozwiązywanie konfliktów</a:t>
            </a:r>
            <a:endParaRPr lang="pl-PL" sz="3200">
              <a:latin typeface="Trebuchet MS" pitchFamily="34" charset="0"/>
              <a:ea typeface="Calibri" pitchFamily="34" charset="0"/>
              <a:cs typeface="Times New Roman" pitchFamily="18" charset="0"/>
            </a:endParaRPr>
          </a:p>
          <a:p>
            <a:pPr>
              <a:lnSpc>
                <a:spcPct val="107000"/>
              </a:lnSpc>
              <a:spcAft>
                <a:spcPts val="800"/>
              </a:spcAft>
            </a:pPr>
            <a:r>
              <a:rPr lang="pl-PL" sz="2800">
                <a:latin typeface="Trebuchet MS" pitchFamily="34" charset="0"/>
                <a:ea typeface="Calibri" pitchFamily="34" charset="0"/>
                <a:cs typeface="Times New Roman" pitchFamily="18" charset="0"/>
              </a:rPr>
              <a:t>	W sytuacjach konfliktów mamy do czynienia z trzema rodzajami sytuacji:</a:t>
            </a:r>
          </a:p>
          <a:p>
            <a:pPr marL="800100" lvl="1" indent="-342900">
              <a:lnSpc>
                <a:spcPct val="107000"/>
              </a:lnSpc>
              <a:buFont typeface="Symbol" pitchFamily="18" charset="2"/>
              <a:buChar char=""/>
            </a:pPr>
            <a:r>
              <a:rPr lang="pl-PL" sz="2800">
                <a:latin typeface="Trebuchet MS" pitchFamily="34" charset="0"/>
                <a:ea typeface="Calibri" pitchFamily="34" charset="0"/>
                <a:cs typeface="Times New Roman" pitchFamily="18" charset="0"/>
              </a:rPr>
              <a:t>Sytuacja typu </a:t>
            </a:r>
            <a:r>
              <a:rPr lang="pl-PL" sz="2800" u="sng">
                <a:latin typeface="Trebuchet MS" pitchFamily="34" charset="0"/>
                <a:ea typeface="Calibri" pitchFamily="34" charset="0"/>
                <a:cs typeface="Times New Roman" pitchFamily="18" charset="0"/>
              </a:rPr>
              <a:t>wygrana-przegrana</a:t>
            </a:r>
            <a:r>
              <a:rPr lang="pl-PL" sz="2800">
                <a:latin typeface="Trebuchet MS" pitchFamily="34" charset="0"/>
                <a:ea typeface="Calibri" pitchFamily="34" charset="0"/>
                <a:cs typeface="Times New Roman" pitchFamily="18" charset="0"/>
              </a:rPr>
              <a:t>. Jedna osoba narzuca drugiej swoją wolę, a ta zmuszona jest do rezygnacji ze swych dążeń.</a:t>
            </a:r>
          </a:p>
          <a:p>
            <a:pPr marL="800100" lvl="1" indent="-342900">
              <a:lnSpc>
                <a:spcPct val="107000"/>
              </a:lnSpc>
              <a:buFont typeface="Symbol" pitchFamily="18" charset="2"/>
              <a:buChar char=""/>
            </a:pPr>
            <a:r>
              <a:rPr lang="pl-PL" sz="2800">
                <a:latin typeface="Trebuchet MS" pitchFamily="34" charset="0"/>
                <a:ea typeface="Calibri" pitchFamily="34" charset="0"/>
                <a:cs typeface="Times New Roman" pitchFamily="18" charset="0"/>
              </a:rPr>
              <a:t>Sytuacja </a:t>
            </a:r>
            <a:r>
              <a:rPr lang="pl-PL" sz="2800" u="sng">
                <a:latin typeface="Trebuchet MS" pitchFamily="34" charset="0"/>
                <a:ea typeface="Calibri" pitchFamily="34" charset="0"/>
                <a:cs typeface="Times New Roman" pitchFamily="18" charset="0"/>
              </a:rPr>
              <a:t>przegrana-przegrana</a:t>
            </a:r>
            <a:r>
              <a:rPr lang="pl-PL" sz="2800">
                <a:latin typeface="Trebuchet MS" pitchFamily="34" charset="0"/>
                <a:ea typeface="Calibri" pitchFamily="34" charset="0"/>
                <a:cs typeface="Times New Roman" pitchFamily="18" charset="0"/>
              </a:rPr>
              <a:t>. Dwie strony konfliktu walczą tak zaciekle, że obie na tym tracą.</a:t>
            </a:r>
          </a:p>
          <a:p>
            <a:pPr marL="800100" lvl="1" indent="-342900">
              <a:lnSpc>
                <a:spcPct val="107000"/>
              </a:lnSpc>
              <a:spcAft>
                <a:spcPts val="800"/>
              </a:spcAft>
              <a:buFont typeface="Symbol" pitchFamily="18" charset="2"/>
              <a:buChar char=""/>
            </a:pPr>
            <a:r>
              <a:rPr lang="pl-PL" sz="2800">
                <a:latin typeface="Trebuchet MS" pitchFamily="34" charset="0"/>
                <a:ea typeface="Calibri" pitchFamily="34" charset="0"/>
                <a:cs typeface="Times New Roman" pitchFamily="18" charset="0"/>
              </a:rPr>
              <a:t>Sytuacja </a:t>
            </a:r>
            <a:r>
              <a:rPr lang="pl-PL" sz="2800" u="sng">
                <a:latin typeface="Trebuchet MS" pitchFamily="34" charset="0"/>
                <a:ea typeface="Calibri" pitchFamily="34" charset="0"/>
                <a:cs typeface="Times New Roman" pitchFamily="18" charset="0"/>
              </a:rPr>
              <a:t>wygrana-wygrana</a:t>
            </a:r>
            <a:r>
              <a:rPr lang="pl-PL" sz="2800">
                <a:latin typeface="Trebuchet MS" pitchFamily="34" charset="0"/>
                <a:ea typeface="Calibri" pitchFamily="34" charset="0"/>
                <a:cs typeface="Times New Roman" pitchFamily="18" charset="0"/>
              </a:rPr>
              <a:t>. Strony konfliktu poszukują takich rozwiązań problemów i konfliktów, aby obie były zadowolone i odniosły korzyści.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ymbol zastępczy zawartości 2"/>
          <p:cNvSpPr>
            <a:spLocks noGrp="1"/>
          </p:cNvSpPr>
          <p:nvPr>
            <p:ph idx="1"/>
          </p:nvPr>
        </p:nvSpPr>
        <p:spPr>
          <a:xfrm>
            <a:off x="722313" y="214313"/>
            <a:ext cx="8943975" cy="3881437"/>
          </a:xfrm>
        </p:spPr>
        <p:txBody>
          <a:bodyPr/>
          <a:lstStyle/>
          <a:p>
            <a:pPr marL="0" indent="0">
              <a:buFont typeface="Wingdings 3" pitchFamily="18" charset="2"/>
              <a:buNone/>
            </a:pPr>
            <a:r>
              <a:rPr lang="pl-PL" sz="2400" smtClean="0"/>
              <a:t>	</a:t>
            </a:r>
            <a:r>
              <a:rPr lang="pl-PL" sz="2800" smtClean="0">
                <a:solidFill>
                  <a:schemeClr val="tx1"/>
                </a:solidFill>
              </a:rPr>
              <a:t>Już samo to pytanie powoduje rozbieżne opinie. Obok zdecydowanej odpowiedzi twierdzącej - tak, pojawiają się stanowiska zgodnie z którymi- nie należy tego robić. </a:t>
            </a:r>
            <a:br>
              <a:rPr lang="pl-PL" sz="2800" smtClean="0">
                <a:solidFill>
                  <a:schemeClr val="tx1"/>
                </a:solidFill>
              </a:rPr>
            </a:br>
            <a:r>
              <a:rPr lang="pl-PL" sz="2800" smtClean="0">
                <a:solidFill>
                  <a:schemeClr val="tx1"/>
                </a:solidFill>
              </a:rPr>
              <a:t>	</a:t>
            </a:r>
            <a:r>
              <a:rPr lang="pl-PL" sz="2800" u="sng" smtClean="0">
                <a:solidFill>
                  <a:schemeClr val="tx1"/>
                </a:solidFill>
              </a:rPr>
              <a:t>Stanowiska te najczęściej odrzucają </a:t>
            </a:r>
            <a:r>
              <a:rPr lang="pl-PL" sz="2800" smtClean="0">
                <a:solidFill>
                  <a:schemeClr val="tx1"/>
                </a:solidFill>
              </a:rPr>
              <a:t>bezwzględność jakichkolwiek wartości, podkreślają że, wychowanie do wartości oznacza ograniczenie wolności człowieka, swobody wyboru, włączanie w działania wychowawcze przymusu bardziej lub mniej kamuflowanej przemocy. 	U podstaw oporu przed wychowaniem do wartości stoi założenie, że człowiek wolny, zaczyna wartościować wtedy, kiedy jest w pełni świadomy, autonomiczny, niezależny w swoich ocenach. Sam w sposób wolny i podmiotowy je wybiera, tworząc własny system wartości.</a:t>
            </a:r>
            <a:r>
              <a:rPr lang="pl-PL" sz="2400" smtClean="0"/>
              <a:t/>
            </a:r>
            <a:br>
              <a:rPr lang="pl-PL" sz="2400" smtClean="0"/>
            </a:br>
            <a:endParaRPr lang="pl-PL" sz="24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Prostokąt 1"/>
          <p:cNvSpPr>
            <a:spLocks noChangeArrowheads="1"/>
          </p:cNvSpPr>
          <p:nvPr/>
        </p:nvSpPr>
        <p:spPr bwMode="auto">
          <a:xfrm>
            <a:off x="330200" y="360363"/>
            <a:ext cx="9607550" cy="3487737"/>
          </a:xfrm>
          <a:prstGeom prst="rect">
            <a:avLst/>
          </a:prstGeom>
          <a:noFill/>
          <a:ln w="9525">
            <a:noFill/>
            <a:miter lim="800000"/>
            <a:headEnd/>
            <a:tailEnd/>
          </a:ln>
        </p:spPr>
        <p:txBody>
          <a:bodyPr>
            <a:spAutoFit/>
          </a:bodyPr>
          <a:lstStyle/>
          <a:p>
            <a:pPr>
              <a:lnSpc>
                <a:spcPct val="107000"/>
              </a:lnSpc>
              <a:spcAft>
                <a:spcPts val="800"/>
              </a:spcAft>
            </a:pPr>
            <a:r>
              <a:rPr lang="pl-PL" sz="3200" b="1">
                <a:latin typeface="Trebuchet MS" pitchFamily="34" charset="0"/>
                <a:ea typeface="Calibri" pitchFamily="34" charset="0"/>
                <a:cs typeface="Times New Roman" pitchFamily="18" charset="0"/>
              </a:rPr>
              <a:t>Kompromis, a strategia wygrana-wygrana</a:t>
            </a:r>
          </a:p>
          <a:p>
            <a:pPr>
              <a:lnSpc>
                <a:spcPct val="107000"/>
              </a:lnSpc>
              <a:spcAft>
                <a:spcPts val="800"/>
              </a:spcAft>
            </a:pPr>
            <a:r>
              <a:rPr lang="pl-PL" sz="2800">
                <a:latin typeface="Trebuchet MS" pitchFamily="34" charset="0"/>
                <a:ea typeface="Calibri" pitchFamily="34" charset="0"/>
                <a:cs typeface="Times New Roman" pitchFamily="18" charset="0"/>
              </a:rPr>
              <a:t>	Strategia wygrana-wygrana różni się od kompromisu tym, że przy jej stosowaniu zawsze dąży się do maksymalnej satysfakcji obu stron, podczas gdy kompromis osiąga się drogą wzajemnych ustępstw (czasem używa się też pojęcia „zgniły kompromis” na określenie porozumienia, które nikogo nie zadowala).</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Prostokąt 1"/>
          <p:cNvSpPr>
            <a:spLocks noChangeArrowheads="1"/>
          </p:cNvSpPr>
          <p:nvPr/>
        </p:nvSpPr>
        <p:spPr bwMode="auto">
          <a:xfrm>
            <a:off x="239713" y="249238"/>
            <a:ext cx="9144000" cy="6165850"/>
          </a:xfrm>
          <a:prstGeom prst="rect">
            <a:avLst/>
          </a:prstGeom>
          <a:noFill/>
          <a:ln w="9525">
            <a:noFill/>
            <a:miter lim="800000"/>
            <a:headEnd/>
            <a:tailEnd/>
          </a:ln>
        </p:spPr>
        <p:txBody>
          <a:bodyPr>
            <a:spAutoFit/>
          </a:bodyPr>
          <a:lstStyle/>
          <a:p>
            <a:pPr>
              <a:lnSpc>
                <a:spcPct val="107000"/>
              </a:lnSpc>
              <a:spcAft>
                <a:spcPts val="800"/>
              </a:spcAft>
            </a:pPr>
            <a:r>
              <a:rPr lang="pl-PL" sz="3200" b="1">
                <a:latin typeface="Trebuchet MS" pitchFamily="34" charset="0"/>
                <a:ea typeface="Calibri" pitchFamily="34" charset="0"/>
                <a:cs typeface="Times New Roman" pitchFamily="18" charset="0"/>
              </a:rPr>
              <a:t>Jak sobie radzić ze złością</a:t>
            </a:r>
            <a:endParaRPr lang="pl-PL" sz="3200">
              <a:latin typeface="Trebuchet MS" pitchFamily="34" charset="0"/>
              <a:ea typeface="Calibri" pitchFamily="34" charset="0"/>
              <a:cs typeface="Times New Roman" pitchFamily="18" charset="0"/>
            </a:endParaRPr>
          </a:p>
          <a:p>
            <a:pPr>
              <a:lnSpc>
                <a:spcPct val="107000"/>
              </a:lnSpc>
              <a:spcAft>
                <a:spcPts val="800"/>
              </a:spcAft>
            </a:pPr>
            <a:r>
              <a:rPr lang="pl-PL" sz="2400">
                <a:latin typeface="Trebuchet MS" pitchFamily="34" charset="0"/>
                <a:ea typeface="Calibri" pitchFamily="34" charset="0"/>
                <a:cs typeface="Times New Roman" pitchFamily="18" charset="0"/>
              </a:rPr>
              <a:t>	Przyczyną nieustępliwości w sporach jest często błędne przekonanie, że osoba, która ustępuje jest słaba.</a:t>
            </a:r>
          </a:p>
          <a:p>
            <a:pPr>
              <a:lnSpc>
                <a:spcPct val="107000"/>
              </a:lnSpc>
              <a:spcAft>
                <a:spcPts val="800"/>
              </a:spcAft>
            </a:pPr>
            <a:r>
              <a:rPr lang="pl-PL" sz="2400">
                <a:latin typeface="Trebuchet MS" pitchFamily="34" charset="0"/>
                <a:ea typeface="Calibri" pitchFamily="34" charset="0"/>
                <a:cs typeface="Times New Roman" pitchFamily="18" charset="0"/>
              </a:rPr>
              <a:t>	Zachęćmy dzieci by zastanowiły się:</a:t>
            </a:r>
          </a:p>
          <a:p>
            <a:pPr marL="800100" lvl="1" indent="-342900">
              <a:lnSpc>
                <a:spcPct val="107000"/>
              </a:lnSpc>
              <a:buFont typeface="Symbol" pitchFamily="18" charset="2"/>
              <a:buChar char=""/>
            </a:pPr>
            <a:r>
              <a:rPr lang="pl-PL" sz="2400">
                <a:latin typeface="Trebuchet MS" pitchFamily="34" charset="0"/>
                <a:ea typeface="Calibri" pitchFamily="34" charset="0"/>
                <a:cs typeface="Times New Roman" pitchFamily="18" charset="0"/>
              </a:rPr>
              <a:t>Jak często czują złość?</a:t>
            </a:r>
          </a:p>
          <a:p>
            <a:pPr marL="800100" lvl="1" indent="-342900">
              <a:lnSpc>
                <a:spcPct val="107000"/>
              </a:lnSpc>
              <a:buFont typeface="Symbol" pitchFamily="18" charset="2"/>
              <a:buChar char=""/>
            </a:pPr>
            <a:r>
              <a:rPr lang="pl-PL" sz="2400">
                <a:latin typeface="Trebuchet MS" pitchFamily="34" charset="0"/>
                <a:ea typeface="Calibri" pitchFamily="34" charset="0"/>
                <a:cs typeface="Times New Roman" pitchFamily="18" charset="0"/>
              </a:rPr>
              <a:t>Czy często tracą panowanie nad sobą? Czy złość utrudnia im życie? </a:t>
            </a:r>
          </a:p>
          <a:p>
            <a:pPr marL="800100" lvl="1" indent="-342900">
              <a:lnSpc>
                <a:spcPct val="107000"/>
              </a:lnSpc>
              <a:buFont typeface="Symbol" pitchFamily="18" charset="2"/>
              <a:buChar char=""/>
            </a:pPr>
            <a:r>
              <a:rPr lang="pl-PL" sz="2400">
                <a:latin typeface="Trebuchet MS" pitchFamily="34" charset="0"/>
                <a:ea typeface="Calibri" pitchFamily="34" charset="0"/>
                <a:cs typeface="Times New Roman" pitchFamily="18" charset="0"/>
              </a:rPr>
              <a:t>Czy zdarzyło im się kogoś uderzyć lub z trudem powstrzymały się od tego?</a:t>
            </a:r>
          </a:p>
          <a:p>
            <a:pPr marL="800100" lvl="1" indent="-342900">
              <a:lnSpc>
                <a:spcPct val="107000"/>
              </a:lnSpc>
              <a:spcAft>
                <a:spcPts val="800"/>
              </a:spcAft>
              <a:buFont typeface="Symbol" pitchFamily="18" charset="2"/>
              <a:buChar char=""/>
            </a:pPr>
            <a:r>
              <a:rPr lang="pl-PL" sz="2400">
                <a:latin typeface="Trebuchet MS" pitchFamily="34" charset="0"/>
                <a:ea typeface="Calibri" pitchFamily="34" charset="0"/>
                <a:cs typeface="Times New Roman" pitchFamily="18" charset="0"/>
              </a:rPr>
              <a:t>Czy denerwują się na wymagania, polecenia, uwagi rodziców, nauczycieli?</a:t>
            </a:r>
          </a:p>
          <a:p>
            <a:pPr>
              <a:lnSpc>
                <a:spcPct val="107000"/>
              </a:lnSpc>
              <a:spcAft>
                <a:spcPts val="800"/>
              </a:spcAft>
            </a:pPr>
            <a:r>
              <a:rPr lang="pl-PL" sz="2400">
                <a:latin typeface="Trebuchet MS" pitchFamily="34" charset="0"/>
                <a:ea typeface="Calibri" pitchFamily="34" charset="0"/>
                <a:cs typeface="Times New Roman" pitchFamily="18" charset="0"/>
              </a:rPr>
              <a:t>	Podyskutujmy z dziećmi na temat tego który ze sposobów radzenia sobie ze złością jest lepszy: czy wybuchanie złością, czy tłumienie jej, a może warto czasem po prostu odpuścić?</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Prostokąt 1"/>
          <p:cNvSpPr>
            <a:spLocks noChangeArrowheads="1"/>
          </p:cNvSpPr>
          <p:nvPr/>
        </p:nvSpPr>
        <p:spPr bwMode="auto">
          <a:xfrm>
            <a:off x="225425" y="225425"/>
            <a:ext cx="9323388" cy="3590925"/>
          </a:xfrm>
          <a:prstGeom prst="rect">
            <a:avLst/>
          </a:prstGeom>
          <a:noFill/>
          <a:ln w="9525">
            <a:noFill/>
            <a:miter lim="800000"/>
            <a:headEnd/>
            <a:tailEnd/>
          </a:ln>
        </p:spPr>
        <p:txBody>
          <a:bodyPr>
            <a:spAutoFit/>
          </a:bodyPr>
          <a:lstStyle/>
          <a:p>
            <a:pPr>
              <a:lnSpc>
                <a:spcPct val="107000"/>
              </a:lnSpc>
              <a:spcAft>
                <a:spcPts val="800"/>
              </a:spcAft>
            </a:pPr>
            <a:r>
              <a:rPr lang="pl-PL" sz="3200" b="1">
                <a:latin typeface="Calibri" pitchFamily="34" charset="0"/>
                <a:ea typeface="Calibri" pitchFamily="34" charset="0"/>
                <a:cs typeface="Times New Roman" pitchFamily="18" charset="0"/>
              </a:rPr>
              <a:t>Jak dojrzale wyrażać złość</a:t>
            </a:r>
            <a:endParaRPr lang="pl-PL" sz="3200">
              <a:latin typeface="Calibri" pitchFamily="34" charset="0"/>
              <a:ea typeface="Calibri" pitchFamily="34" charset="0"/>
              <a:cs typeface="Times New Roman" pitchFamily="18" charset="0"/>
            </a:endParaRPr>
          </a:p>
          <a:p>
            <a:pPr>
              <a:lnSpc>
                <a:spcPct val="107000"/>
              </a:lnSpc>
              <a:spcAft>
                <a:spcPts val="800"/>
              </a:spcAft>
            </a:pPr>
            <a:r>
              <a:rPr lang="pl-PL" sz="2800">
                <a:latin typeface="Calibri" pitchFamily="34" charset="0"/>
                <a:ea typeface="Calibri" pitchFamily="34" charset="0"/>
                <a:cs typeface="Times New Roman" pitchFamily="18" charset="0"/>
              </a:rPr>
              <a:t>	Złość jest uczuciem, które informuje nas, że dzieje się coś złego, co nam zagraża, godzi w naszą godność, narusza nasze prawa albo szkodzi naszym interesom. Emocja ta mobilizuje nas do działania w obliczu zagrożenia lub przeciwności. </a:t>
            </a:r>
          </a:p>
          <a:p>
            <a:pPr>
              <a:lnSpc>
                <a:spcPct val="107000"/>
              </a:lnSpc>
              <a:spcAft>
                <a:spcPts val="800"/>
              </a:spcAft>
            </a:pPr>
            <a:r>
              <a:rPr lang="pl-PL" sz="2800">
                <a:latin typeface="Calibri" pitchFamily="34" charset="0"/>
                <a:ea typeface="Calibri" pitchFamily="34" charset="0"/>
                <a:cs typeface="Times New Roman" pitchFamily="18" charset="0"/>
              </a:rPr>
              <a:t>	Złość zatem nie jest uczuciem złym, staje się problemem dopiero wtedy, gdy jest niedojrzała i destrukcyjnie wyrażana.</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Prostokąt 1"/>
          <p:cNvSpPr>
            <a:spLocks noChangeArrowheads="1"/>
          </p:cNvSpPr>
          <p:nvPr/>
        </p:nvSpPr>
        <p:spPr bwMode="auto">
          <a:xfrm>
            <a:off x="344488" y="250825"/>
            <a:ext cx="9294812" cy="5143500"/>
          </a:xfrm>
          <a:prstGeom prst="rect">
            <a:avLst/>
          </a:prstGeom>
          <a:noFill/>
          <a:ln w="9525">
            <a:noFill/>
            <a:miter lim="800000"/>
            <a:headEnd/>
            <a:tailEnd/>
          </a:ln>
        </p:spPr>
        <p:txBody>
          <a:bodyPr>
            <a:spAutoFit/>
          </a:bodyPr>
          <a:lstStyle/>
          <a:p>
            <a:pPr>
              <a:lnSpc>
                <a:spcPct val="107000"/>
              </a:lnSpc>
              <a:spcAft>
                <a:spcPts val="800"/>
              </a:spcAft>
            </a:pPr>
            <a:r>
              <a:rPr lang="pl-PL" sz="2400">
                <a:latin typeface="Trebuchet MS" pitchFamily="34" charset="0"/>
              </a:rPr>
              <a:t>	</a:t>
            </a:r>
            <a:r>
              <a:rPr lang="pl-PL" sz="2400" b="1">
                <a:latin typeface="Trebuchet MS" pitchFamily="34" charset="0"/>
              </a:rPr>
              <a:t>Niedojrzałe wyrażanie złości: </a:t>
            </a:r>
            <a:r>
              <a:rPr lang="pl-PL" sz="2400">
                <a:latin typeface="Trebuchet MS" pitchFamily="34" charset="0"/>
              </a:rPr>
              <a:t>tłumienie jej, niekontrolowanie wybuchów złości, bierna agresja.</a:t>
            </a:r>
          </a:p>
          <a:p>
            <a:pPr>
              <a:lnSpc>
                <a:spcPct val="107000"/>
              </a:lnSpc>
              <a:spcAft>
                <a:spcPts val="800"/>
              </a:spcAft>
            </a:pPr>
            <a:r>
              <a:rPr lang="pl-PL" sz="2400">
                <a:latin typeface="Trebuchet MS" pitchFamily="34" charset="0"/>
              </a:rPr>
              <a:t>	</a:t>
            </a:r>
            <a:r>
              <a:rPr lang="pl-PL" sz="2400" b="1">
                <a:latin typeface="Trebuchet MS" pitchFamily="34" charset="0"/>
              </a:rPr>
              <a:t>Dojrzałe wyrażanie złości: </a:t>
            </a:r>
            <a:r>
              <a:rPr lang="pl-PL" sz="2400">
                <a:latin typeface="Trebuchet MS" pitchFamily="34" charset="0"/>
              </a:rPr>
              <a:t>uzmysłowienie sobie prawdziwej przyczyny naszej złości, ocena tego czy sprawa jest warta naszej złości, uświadomienie sobie celu wyrażania złości.</a:t>
            </a:r>
          </a:p>
          <a:p>
            <a:pPr>
              <a:lnSpc>
                <a:spcPct val="107000"/>
              </a:lnSpc>
              <a:spcAft>
                <a:spcPts val="800"/>
              </a:spcAft>
            </a:pPr>
            <a:r>
              <a:rPr lang="pl-PL" sz="2400">
                <a:latin typeface="Trebuchet MS" pitchFamily="34" charset="0"/>
              </a:rPr>
              <a:t>	Dojrzałe wyrażanie złości powinno być:</a:t>
            </a:r>
          </a:p>
          <a:p>
            <a:pPr marL="800100" lvl="1" indent="-342900">
              <a:lnSpc>
                <a:spcPct val="107000"/>
              </a:lnSpc>
              <a:buFont typeface="Symbol" pitchFamily="18" charset="2"/>
              <a:buChar char=""/>
            </a:pPr>
            <a:r>
              <a:rPr lang="pl-PL" sz="2400">
                <a:latin typeface="Trebuchet MS" pitchFamily="34" charset="0"/>
              </a:rPr>
              <a:t>Grzeczne- uprzejmy język, intonacja, wyraz twarzy</a:t>
            </a:r>
          </a:p>
          <a:p>
            <a:pPr marL="800100" lvl="1" indent="-342900">
              <a:lnSpc>
                <a:spcPct val="107000"/>
              </a:lnSpc>
              <a:buFont typeface="Symbol" pitchFamily="18" charset="2"/>
              <a:buChar char=""/>
            </a:pPr>
            <a:r>
              <a:rPr lang="pl-PL" sz="2400">
                <a:latin typeface="Trebuchet MS" pitchFamily="34" charset="0"/>
              </a:rPr>
              <a:t>Słowne- bez rękoczynów lub innych destrukcyjnych działań</a:t>
            </a:r>
          </a:p>
          <a:p>
            <a:pPr marL="800100" lvl="1" indent="-342900">
              <a:lnSpc>
                <a:spcPct val="107000"/>
              </a:lnSpc>
              <a:buFont typeface="Symbol" pitchFamily="18" charset="2"/>
              <a:buChar char=""/>
            </a:pPr>
            <a:r>
              <a:rPr lang="pl-PL" sz="2400">
                <a:latin typeface="Trebuchet MS" pitchFamily="34" charset="0"/>
              </a:rPr>
              <a:t>Konstruktywne- proponowanie konkretnych, realnych rozwiązań danej sprawy, bez wypominania innych spraw</a:t>
            </a:r>
          </a:p>
          <a:p>
            <a:pPr marL="800100" lvl="1" indent="-342900">
              <a:lnSpc>
                <a:spcPct val="107000"/>
              </a:lnSpc>
              <a:spcAft>
                <a:spcPts val="800"/>
              </a:spcAft>
              <a:buFont typeface="Symbol" pitchFamily="18" charset="2"/>
              <a:buChar char=""/>
            </a:pPr>
            <a:r>
              <a:rPr lang="pl-PL" sz="2400">
                <a:latin typeface="Trebuchet MS" pitchFamily="34" charset="0"/>
              </a:rPr>
              <a:t>Właściwie ukierunkowane- skierowane do osoby lub sytuacji, która jest jej prawdziwą przyczyną</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Prostokąt 1"/>
          <p:cNvSpPr>
            <a:spLocks noChangeArrowheads="1"/>
          </p:cNvSpPr>
          <p:nvPr/>
        </p:nvSpPr>
        <p:spPr bwMode="auto">
          <a:xfrm>
            <a:off x="330200" y="411163"/>
            <a:ext cx="8963025" cy="5376862"/>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Bierna agresja</a:t>
            </a:r>
            <a:endParaRPr lang="pl-PL" sz="2800">
              <a:latin typeface="Trebuchet MS" pitchFamily="34" charset="0"/>
              <a:ea typeface="Calibri" pitchFamily="34" charset="0"/>
              <a:cs typeface="Times New Roman" pitchFamily="18" charset="0"/>
            </a:endParaRPr>
          </a:p>
          <a:p>
            <a:pPr>
              <a:lnSpc>
                <a:spcPct val="107000"/>
              </a:lnSpc>
              <a:spcAft>
                <a:spcPts val="800"/>
              </a:spcAft>
            </a:pPr>
            <a:r>
              <a:rPr lang="pl-PL" sz="2800">
                <a:latin typeface="Trebuchet MS" pitchFamily="34" charset="0"/>
                <a:ea typeface="Calibri" pitchFamily="34" charset="0"/>
                <a:cs typeface="Times New Roman" pitchFamily="18" charset="0"/>
              </a:rPr>
              <a:t>	</a:t>
            </a:r>
            <a:r>
              <a:rPr lang="pl-PL" sz="2400">
                <a:latin typeface="Trebuchet MS" pitchFamily="34" charset="0"/>
                <a:ea typeface="Calibri" pitchFamily="34" charset="0"/>
                <a:cs typeface="Times New Roman" pitchFamily="18" charset="0"/>
              </a:rPr>
              <a:t>Tłumienie złości może prowadzić również do biernej agresji czyli złości wyrażanej nie wprost, która zawsze szkodzi osobie stosującej tę formę przeżywania złości. </a:t>
            </a:r>
          </a:p>
          <a:p>
            <a:pPr>
              <a:lnSpc>
                <a:spcPct val="107000"/>
              </a:lnSpc>
              <a:spcAft>
                <a:spcPts val="800"/>
              </a:spcAft>
            </a:pPr>
            <a:r>
              <a:rPr lang="pl-PL" sz="2400">
                <a:latin typeface="Trebuchet MS" pitchFamily="34" charset="0"/>
                <a:ea typeface="Calibri" pitchFamily="34" charset="0"/>
                <a:cs typeface="Times New Roman" pitchFamily="18" charset="0"/>
              </a:rPr>
              <a:t>	Może się ona objawiać poprzez zachowania, których celem jest zrobienie na złość drugiej osobie, reprezentującej autorytet i władzę. </a:t>
            </a:r>
          </a:p>
          <a:p>
            <a:pPr>
              <a:lnSpc>
                <a:spcPct val="107000"/>
              </a:lnSpc>
              <a:spcAft>
                <a:spcPts val="800"/>
              </a:spcAft>
            </a:pPr>
            <a:r>
              <a:rPr lang="pl-PL" sz="2400">
                <a:latin typeface="Trebuchet MS" pitchFamily="34" charset="0"/>
                <a:ea typeface="Calibri" pitchFamily="34" charset="0"/>
                <a:cs typeface="Times New Roman" pitchFamily="18" charset="0"/>
              </a:rPr>
              <a:t>	Pojawia się kiedy zakazuje się otwartego wyrażania złości, stosuje są kary fizyczne, wyśmiewanie, nakazy stłumienia gniewu.</a:t>
            </a:r>
          </a:p>
          <a:p>
            <a:pPr>
              <a:lnSpc>
                <a:spcPct val="107000"/>
              </a:lnSpc>
              <a:spcAft>
                <a:spcPts val="800"/>
              </a:spcAft>
            </a:pPr>
            <a:r>
              <a:rPr lang="pl-PL" sz="2400">
                <a:latin typeface="Trebuchet MS" pitchFamily="34" charset="0"/>
                <a:ea typeface="Calibri" pitchFamily="34" charset="0"/>
                <a:cs typeface="Times New Roman" pitchFamily="18" charset="0"/>
              </a:rPr>
              <a:t>	Ze strony dziecka jest działaniem zupełnie nieuświadomionym.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Prostokąt 1"/>
          <p:cNvSpPr>
            <a:spLocks noChangeArrowheads="1"/>
          </p:cNvSpPr>
          <p:nvPr/>
        </p:nvSpPr>
        <p:spPr bwMode="auto">
          <a:xfrm>
            <a:off x="300038" y="287338"/>
            <a:ext cx="8843962" cy="6392862"/>
          </a:xfrm>
          <a:prstGeom prst="rect">
            <a:avLst/>
          </a:prstGeom>
          <a:noFill/>
          <a:ln w="9525">
            <a:noFill/>
            <a:miter lim="800000"/>
            <a:headEnd/>
            <a:tailEnd/>
          </a:ln>
        </p:spPr>
        <p:txBody>
          <a:bodyPr>
            <a:spAutoFit/>
          </a:bodyPr>
          <a:lstStyle/>
          <a:p>
            <a:pPr>
              <a:lnSpc>
                <a:spcPct val="107000"/>
              </a:lnSpc>
              <a:spcAft>
                <a:spcPts val="800"/>
              </a:spcAft>
            </a:pPr>
            <a:r>
              <a:rPr lang="pl-PL" sz="2800" b="1">
                <a:latin typeface="Trebuchet MS" pitchFamily="34" charset="0"/>
                <a:ea typeface="Calibri" pitchFamily="34" charset="0"/>
                <a:cs typeface="Times New Roman" pitchFamily="18" charset="0"/>
              </a:rPr>
              <a:t>Wybaczanie, pojednawcze słowa i gesty</a:t>
            </a:r>
            <a:endParaRPr lang="pl-PL" sz="2800">
              <a:latin typeface="Trebuchet MS" pitchFamily="34" charset="0"/>
              <a:ea typeface="Calibri" pitchFamily="34" charset="0"/>
              <a:cs typeface="Times New Roman" pitchFamily="18" charset="0"/>
            </a:endParaRPr>
          </a:p>
          <a:p>
            <a:pPr>
              <a:lnSpc>
                <a:spcPct val="107000"/>
              </a:lnSpc>
              <a:spcAft>
                <a:spcPts val="800"/>
              </a:spcAft>
            </a:pPr>
            <a:r>
              <a:rPr lang="pl-PL" sz="2400">
                <a:latin typeface="Trebuchet MS" pitchFamily="34" charset="0"/>
                <a:ea typeface="Calibri" pitchFamily="34" charset="0"/>
                <a:cs typeface="Times New Roman" pitchFamily="18" charset="0"/>
              </a:rPr>
              <a:t>	Ważnym elementem pokojowego nastawienia jest umiejętność wybaczania. Nie warto żywić urazy, pielęgnować w sobie poczucia krzywdy ani złości na kogoś szczególnie gdy ta druga osoba, która nas skrzywdziła już o tym nie pamięta, a my poprzez urazę szkodzimy tylko sobie.</a:t>
            </a:r>
          </a:p>
          <a:p>
            <a:pPr>
              <a:lnSpc>
                <a:spcPct val="107000"/>
              </a:lnSpc>
              <a:spcAft>
                <a:spcPts val="800"/>
              </a:spcAft>
            </a:pPr>
            <a:r>
              <a:rPr lang="pl-PL" sz="2400">
                <a:latin typeface="Trebuchet MS" pitchFamily="34" charset="0"/>
                <a:ea typeface="Calibri" pitchFamily="34" charset="0"/>
                <a:cs typeface="Times New Roman" pitchFamily="18" charset="0"/>
              </a:rPr>
              <a:t>	Jedną z  najważniejszych umiejętności społecznych jest umiejętność przyznawania się do winy i proszenia o wybaczanie. Nie jest to łatwe, jednak daje nam szansę wynagrodzenia krzywdy, poprawy stosunków z osobą, którą skrzywdziliśmy.</a:t>
            </a:r>
          </a:p>
          <a:p>
            <a:pPr>
              <a:lnSpc>
                <a:spcPct val="107000"/>
              </a:lnSpc>
              <a:spcAft>
                <a:spcPts val="800"/>
              </a:spcAft>
            </a:pPr>
            <a:r>
              <a:rPr lang="pl-PL" sz="2400">
                <a:latin typeface="Trebuchet MS" pitchFamily="34" charset="0"/>
                <a:ea typeface="Calibri" pitchFamily="34" charset="0"/>
                <a:cs typeface="Times New Roman" pitchFamily="18" charset="0"/>
              </a:rPr>
              <a:t>	Przećwiczmy z dziećmi akt przeprosin. Podkreślmy wagę patrzenia w oczy przepraszanej osobie, podania prawej ręki, użycia słowa „przepraszam”, wyjaśnienia za co przepraszamy, wyrażenia skruchy i chęci poprawy.</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Prostokąt 1"/>
          <p:cNvSpPr>
            <a:spLocks noChangeArrowheads="1"/>
          </p:cNvSpPr>
          <p:nvPr/>
        </p:nvSpPr>
        <p:spPr bwMode="auto">
          <a:xfrm>
            <a:off x="300038" y="268288"/>
            <a:ext cx="9174162" cy="6446837"/>
          </a:xfrm>
          <a:prstGeom prst="rect">
            <a:avLst/>
          </a:prstGeom>
          <a:noFill/>
          <a:ln w="9525">
            <a:noFill/>
            <a:miter lim="800000"/>
            <a:headEnd/>
            <a:tailEnd/>
          </a:ln>
        </p:spPr>
        <p:txBody>
          <a:bodyPr>
            <a:spAutoFit/>
          </a:bodyPr>
          <a:lstStyle/>
          <a:p>
            <a:pPr>
              <a:lnSpc>
                <a:spcPct val="107000"/>
              </a:lnSpc>
              <a:spcAft>
                <a:spcPts val="800"/>
              </a:spcAft>
            </a:pPr>
            <a:r>
              <a:rPr lang="pl-PL" sz="2400" b="1">
                <a:latin typeface="Trebuchet MS" pitchFamily="34" charset="0"/>
                <a:ea typeface="Calibri" pitchFamily="34" charset="0"/>
                <a:cs typeface="Times New Roman" pitchFamily="18" charset="0"/>
              </a:rPr>
              <a:t>Polecane lektury, w których znajdują się przykłady pokojowości lub jej braku:</a:t>
            </a:r>
          </a:p>
          <a:p>
            <a:pPr algn="just">
              <a:lnSpc>
                <a:spcPct val="115000"/>
              </a:lnSpc>
              <a:spcAft>
                <a:spcPts val="1000"/>
              </a:spcAft>
            </a:pPr>
            <a:r>
              <a:rPr lang="pl-PL" sz="1400" u="sng">
                <a:latin typeface="Trebuchet MS" pitchFamily="34" charset="0"/>
                <a:ea typeface="Calibri" pitchFamily="34" charset="0"/>
                <a:cs typeface="Times New Roman" pitchFamily="18" charset="0"/>
              </a:rPr>
              <a:t>Dla dzieci młodszych:</a:t>
            </a:r>
          </a:p>
          <a:p>
            <a:pPr algn="just">
              <a:lnSpc>
                <a:spcPct val="115000"/>
              </a:lnSpc>
              <a:spcAft>
                <a:spcPts val="1000"/>
              </a:spcAft>
            </a:pPr>
            <a:r>
              <a:rPr lang="pl-PL" sz="1400">
                <a:latin typeface="Trebuchet MS" pitchFamily="34" charset="0"/>
                <a:ea typeface="Calibri" pitchFamily="34" charset="0"/>
                <a:cs typeface="Times New Roman" pitchFamily="18" charset="0"/>
              </a:rPr>
              <a:t>Paulette Bourgeois, Brenda Clark, „</a:t>
            </a:r>
            <a:r>
              <a:rPr lang="pl-PL" sz="1400" i="1">
                <a:latin typeface="Trebuchet MS" pitchFamily="34" charset="0"/>
                <a:ea typeface="Calibri" pitchFamily="34" charset="0"/>
                <a:cs typeface="Times New Roman" pitchFamily="18" charset="0"/>
              </a:rPr>
              <a:t>Franklin mówi „Przepraszam””</a:t>
            </a:r>
          </a:p>
          <a:p>
            <a:pPr algn="just">
              <a:lnSpc>
                <a:spcPct val="115000"/>
              </a:lnSpc>
              <a:spcAft>
                <a:spcPts val="1000"/>
              </a:spcAft>
            </a:pPr>
            <a:r>
              <a:rPr lang="pl-PL" sz="1400">
                <a:latin typeface="Trebuchet MS" pitchFamily="34" charset="0"/>
                <a:ea typeface="Calibri" pitchFamily="34" charset="0"/>
                <a:cs typeface="Times New Roman" pitchFamily="18" charset="0"/>
              </a:rPr>
              <a:t>Kamil Giżycki, „</a:t>
            </a:r>
            <a:r>
              <a:rPr lang="pl-PL" sz="1400" i="1">
                <a:latin typeface="Trebuchet MS" pitchFamily="34" charset="0"/>
                <a:ea typeface="Calibri" pitchFamily="34" charset="0"/>
                <a:cs typeface="Times New Roman" pitchFamily="18" charset="0"/>
              </a:rPr>
              <a:t>Wielkie czyny Szympansa Bajbuna Mądrego”</a:t>
            </a:r>
          </a:p>
          <a:p>
            <a:pPr algn="just">
              <a:lnSpc>
                <a:spcPct val="115000"/>
              </a:lnSpc>
              <a:spcAft>
                <a:spcPts val="1000"/>
              </a:spcAft>
            </a:pPr>
            <a:r>
              <a:rPr lang="pl-PL" sz="1400">
                <a:latin typeface="Trebuchet MS" pitchFamily="34" charset="0"/>
                <a:ea typeface="Calibri" pitchFamily="34" charset="0"/>
                <a:cs typeface="Times New Roman" pitchFamily="18" charset="0"/>
              </a:rPr>
              <a:t>Munro Leaf, „</a:t>
            </a:r>
            <a:r>
              <a:rPr lang="pl-PL" sz="1400" i="1">
                <a:latin typeface="Trebuchet MS" pitchFamily="34" charset="0"/>
                <a:ea typeface="Calibri" pitchFamily="34" charset="0"/>
                <a:cs typeface="Times New Roman" pitchFamily="18" charset="0"/>
              </a:rPr>
              <a:t>Byczek Fernando”</a:t>
            </a:r>
          </a:p>
          <a:p>
            <a:pPr algn="just">
              <a:lnSpc>
                <a:spcPct val="115000"/>
              </a:lnSpc>
              <a:spcAft>
                <a:spcPts val="1000"/>
              </a:spcAft>
            </a:pPr>
            <a:r>
              <a:rPr lang="pl-PL" sz="1400">
                <a:latin typeface="Trebuchet MS" pitchFamily="34" charset="0"/>
                <a:ea typeface="Calibri" pitchFamily="34" charset="0"/>
                <a:cs typeface="Times New Roman" pitchFamily="18" charset="0"/>
              </a:rPr>
              <a:t>Astrid Lindgren, </a:t>
            </a:r>
            <a:r>
              <a:rPr lang="pl-PL" sz="1400" i="1">
                <a:latin typeface="Trebuchet MS" pitchFamily="34" charset="0"/>
                <a:ea typeface="Calibri" pitchFamily="34" charset="0"/>
                <a:cs typeface="Times New Roman" pitchFamily="18" charset="0"/>
              </a:rPr>
              <a:t>„Lotta z ulicy Awanturników”; „Ronja, córka zbójnika”</a:t>
            </a:r>
          </a:p>
          <a:p>
            <a:pPr algn="just">
              <a:lnSpc>
                <a:spcPct val="115000"/>
              </a:lnSpc>
              <a:spcAft>
                <a:spcPts val="1000"/>
              </a:spcAft>
            </a:pPr>
            <a:r>
              <a:rPr lang="pl-PL" sz="1400">
                <a:latin typeface="Trebuchet MS" pitchFamily="34" charset="0"/>
                <a:ea typeface="Calibri" pitchFamily="34" charset="0"/>
                <a:cs typeface="Times New Roman" pitchFamily="18" charset="0"/>
              </a:rPr>
              <a:t>Alan Alexander Milne, „</a:t>
            </a:r>
            <a:r>
              <a:rPr lang="pl-PL" sz="1400" i="1">
                <a:latin typeface="Trebuchet MS" pitchFamily="34" charset="0"/>
                <a:ea typeface="Calibri" pitchFamily="34" charset="0"/>
                <a:cs typeface="Times New Roman" pitchFamily="18" charset="0"/>
              </a:rPr>
              <a:t>Kubuś Puchatek”</a:t>
            </a:r>
          </a:p>
          <a:p>
            <a:pPr algn="just">
              <a:lnSpc>
                <a:spcPct val="115000"/>
              </a:lnSpc>
              <a:spcAft>
                <a:spcPts val="1000"/>
              </a:spcAft>
            </a:pPr>
            <a:r>
              <a:rPr lang="pl-PL" sz="1400" u="sng">
                <a:latin typeface="Trebuchet MS" pitchFamily="34" charset="0"/>
                <a:ea typeface="Calibri" pitchFamily="34" charset="0"/>
                <a:cs typeface="Times New Roman" pitchFamily="18" charset="0"/>
              </a:rPr>
              <a:t>Dla dzieci starszych:</a:t>
            </a:r>
          </a:p>
          <a:p>
            <a:pPr algn="just">
              <a:lnSpc>
                <a:spcPct val="115000"/>
              </a:lnSpc>
              <a:spcAft>
                <a:spcPts val="1000"/>
              </a:spcAft>
            </a:pPr>
            <a:r>
              <a:rPr lang="pl-PL" sz="1400">
                <a:latin typeface="Trebuchet MS" pitchFamily="34" charset="0"/>
                <a:ea typeface="Calibri" pitchFamily="34" charset="0"/>
                <a:cs typeface="Times New Roman" pitchFamily="18" charset="0"/>
              </a:rPr>
              <a:t>Michael Ende, „</a:t>
            </a:r>
            <a:r>
              <a:rPr lang="pl-PL" sz="1400" i="1">
                <a:latin typeface="Trebuchet MS" pitchFamily="34" charset="0"/>
                <a:ea typeface="Calibri" pitchFamily="34" charset="0"/>
                <a:cs typeface="Times New Roman" pitchFamily="18" charset="0"/>
              </a:rPr>
              <a:t>Momo”</a:t>
            </a:r>
          </a:p>
          <a:p>
            <a:pPr algn="just">
              <a:lnSpc>
                <a:spcPct val="115000"/>
              </a:lnSpc>
              <a:spcAft>
                <a:spcPts val="1000"/>
              </a:spcAft>
            </a:pPr>
            <a:r>
              <a:rPr lang="pl-PL" sz="1400">
                <a:latin typeface="Trebuchet MS" pitchFamily="34" charset="0"/>
                <a:ea typeface="Calibri" pitchFamily="34" charset="0"/>
                <a:cs typeface="Times New Roman" pitchFamily="18" charset="0"/>
              </a:rPr>
              <a:t>Wiliam Golding, </a:t>
            </a:r>
            <a:r>
              <a:rPr lang="pl-PL" sz="1400" i="1">
                <a:latin typeface="Trebuchet MS" pitchFamily="34" charset="0"/>
                <a:ea typeface="Calibri" pitchFamily="34" charset="0"/>
                <a:cs typeface="Times New Roman" pitchFamily="18" charset="0"/>
              </a:rPr>
              <a:t>„Władca much”</a:t>
            </a:r>
          </a:p>
          <a:p>
            <a:pPr algn="just">
              <a:lnSpc>
                <a:spcPct val="115000"/>
              </a:lnSpc>
              <a:spcAft>
                <a:spcPts val="1000"/>
              </a:spcAft>
            </a:pPr>
            <a:r>
              <a:rPr lang="pl-PL" sz="1400">
                <a:latin typeface="Trebuchet MS" pitchFamily="34" charset="0"/>
                <a:ea typeface="Calibri" pitchFamily="34" charset="0"/>
                <a:cs typeface="Times New Roman" pitchFamily="18" charset="0"/>
              </a:rPr>
              <a:t>Michel Piquemal, „</a:t>
            </a:r>
            <a:r>
              <a:rPr lang="pl-PL" sz="1400" i="1">
                <a:latin typeface="Trebuchet MS" pitchFamily="34" charset="0"/>
                <a:ea typeface="Calibri" pitchFamily="34" charset="0"/>
                <a:cs typeface="Times New Roman" pitchFamily="18" charset="0"/>
              </a:rPr>
              <a:t>Bajki filozoficzne”</a:t>
            </a:r>
          </a:p>
          <a:p>
            <a:pPr algn="just">
              <a:lnSpc>
                <a:spcPct val="115000"/>
              </a:lnSpc>
              <a:spcAft>
                <a:spcPts val="1000"/>
              </a:spcAft>
            </a:pPr>
            <a:r>
              <a:rPr lang="pl-PL" sz="1400" i="1" u="sng">
                <a:latin typeface="Trebuchet MS" pitchFamily="34" charset="0"/>
                <a:ea typeface="Calibri" pitchFamily="34" charset="0"/>
                <a:cs typeface="Times New Roman" pitchFamily="18" charset="0"/>
              </a:rPr>
              <a:t>Dla dzieci młodszych lub starszych według uznania rodziców</a:t>
            </a:r>
          </a:p>
          <a:p>
            <a:pPr algn="just">
              <a:lnSpc>
                <a:spcPct val="115000"/>
              </a:lnSpc>
              <a:spcAft>
                <a:spcPts val="1000"/>
              </a:spcAft>
            </a:pPr>
            <a:r>
              <a:rPr lang="pl-PL" sz="1400">
                <a:latin typeface="Trebuchet MS" pitchFamily="34" charset="0"/>
                <a:ea typeface="Calibri" pitchFamily="34" charset="0"/>
                <a:cs typeface="Times New Roman" pitchFamily="18" charset="0"/>
              </a:rPr>
              <a:t>Edmund de Amicis, </a:t>
            </a:r>
            <a:r>
              <a:rPr lang="pl-PL" sz="1400" i="1">
                <a:latin typeface="Trebuchet MS" pitchFamily="34" charset="0"/>
                <a:ea typeface="Calibri" pitchFamily="34" charset="0"/>
                <a:cs typeface="Times New Roman" pitchFamily="18" charset="0"/>
              </a:rPr>
              <a:t>„Serce”</a:t>
            </a:r>
          </a:p>
          <a:p>
            <a:pPr algn="just">
              <a:lnSpc>
                <a:spcPct val="115000"/>
              </a:lnSpc>
              <a:spcAft>
                <a:spcPts val="1000"/>
              </a:spcAft>
            </a:pPr>
            <a:r>
              <a:rPr lang="pl-PL" sz="1400">
                <a:latin typeface="Trebuchet MS" pitchFamily="34" charset="0"/>
                <a:ea typeface="Calibri" pitchFamily="34" charset="0"/>
                <a:cs typeface="Times New Roman" pitchFamily="18" charset="0"/>
              </a:rPr>
              <a:t>Giovanni Guareschi, </a:t>
            </a:r>
            <a:r>
              <a:rPr lang="pl-PL" sz="1400" i="1">
                <a:latin typeface="Trebuchet MS" pitchFamily="34" charset="0"/>
                <a:ea typeface="Calibri" pitchFamily="34" charset="0"/>
                <a:cs typeface="Times New Roman" pitchFamily="18" charset="0"/>
              </a:rPr>
              <a:t>„Don Camillo i jego trzódka”</a:t>
            </a:r>
          </a:p>
          <a:p>
            <a:pPr algn="just">
              <a:lnSpc>
                <a:spcPct val="115000"/>
              </a:lnSpc>
              <a:spcAft>
                <a:spcPts val="1000"/>
              </a:spcAft>
            </a:pPr>
            <a:r>
              <a:rPr lang="pl-PL" sz="1400">
                <a:latin typeface="Trebuchet MS" pitchFamily="34" charset="0"/>
                <a:ea typeface="Calibri" pitchFamily="34" charset="0"/>
                <a:cs typeface="Times New Roman" pitchFamily="18" charset="0"/>
              </a:rPr>
              <a:t>Ferenc Molnar, „</a:t>
            </a:r>
            <a:r>
              <a:rPr lang="pl-PL" sz="1400" i="1">
                <a:latin typeface="Trebuchet MS" pitchFamily="34" charset="0"/>
                <a:ea typeface="Calibri" pitchFamily="34" charset="0"/>
                <a:cs typeface="Times New Roman" pitchFamily="18" charset="0"/>
              </a:rPr>
              <a:t>Chłopcy z placu broni”</a:t>
            </a:r>
            <a:endParaRPr lang="pl-PL" sz="1400">
              <a:latin typeface="Trebuchet MS" pitchFamily="34" charset="0"/>
              <a:ea typeface="Calibri" pitchFamily="34" charset="0"/>
              <a:cs typeface="Times New Roman" pitchFamily="18" charset="0"/>
            </a:endParaRPr>
          </a:p>
          <a:p>
            <a:pPr>
              <a:lnSpc>
                <a:spcPct val="107000"/>
              </a:lnSpc>
              <a:spcAft>
                <a:spcPts val="800"/>
              </a:spcAft>
            </a:pPr>
            <a:endParaRPr lang="pl-PL" sz="1200">
              <a:latin typeface="Trebuchet MS" pitchFamily="34" charset="0"/>
              <a:ea typeface="Calibri" pitchFamily="34"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289300" y="2608263"/>
            <a:ext cx="3695700" cy="1390650"/>
          </a:xfrm>
          <a:prstGeom prst="rect">
            <a:avLst/>
          </a:prstGeom>
        </p:spPr>
        <p:txBody>
          <a:bodyPr wrap="none">
            <a:spAutoFit/>
          </a:bodyPr>
          <a:lstStyle/>
          <a:p>
            <a:pPr algn="just" fontAlgn="auto">
              <a:lnSpc>
                <a:spcPct val="115000"/>
              </a:lnSpc>
              <a:spcBef>
                <a:spcPts val="0"/>
              </a:spcBef>
              <a:spcAft>
                <a:spcPts val="1000"/>
              </a:spcAft>
              <a:defRPr/>
            </a:pPr>
            <a:r>
              <a:rPr lang="pl-PL" sz="8000" b="1" dirty="0">
                <a:latin typeface="+mj-lt"/>
                <a:ea typeface="Calibri" panose="020F0502020204030204" pitchFamily="34" charset="0"/>
                <a:cs typeface="Times New Roman" panose="02020603050405020304" pitchFamily="18" charset="0"/>
              </a:rPr>
              <a:t>PIĘKNO</a:t>
            </a:r>
            <a:endParaRPr lang="pl-PL" sz="8000" dirty="0">
              <a:latin typeface="+mj-lt"/>
              <a:ea typeface="Calibri" panose="020F0502020204030204" pitchFamily="34" charset="0"/>
              <a:cs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Prostokąt 2"/>
          <p:cNvSpPr>
            <a:spLocks noChangeArrowheads="1"/>
          </p:cNvSpPr>
          <p:nvPr/>
        </p:nvSpPr>
        <p:spPr bwMode="auto">
          <a:xfrm>
            <a:off x="614363" y="784225"/>
            <a:ext cx="9188450" cy="5453063"/>
          </a:xfrm>
          <a:prstGeom prst="rect">
            <a:avLst/>
          </a:prstGeom>
          <a:noFill/>
          <a:ln w="9525">
            <a:noFill/>
            <a:miter lim="800000"/>
            <a:headEnd/>
            <a:tailEnd/>
          </a:ln>
        </p:spPr>
        <p:txBody>
          <a:bodyPr>
            <a:spAutoFit/>
          </a:bodyPr>
          <a:lstStyle/>
          <a:p>
            <a:r>
              <a:rPr lang="pl-PL" sz="3200" b="1">
                <a:latin typeface="Trebuchet MS" pitchFamily="34" charset="0"/>
              </a:rPr>
              <a:t>Piękno</a:t>
            </a:r>
            <a:r>
              <a:rPr lang="pl-PL" sz="3200">
                <a:latin typeface="Trebuchet MS" pitchFamily="34" charset="0"/>
              </a:rPr>
              <a:t>, to zespół cech wywołujących przyjemne wrażenie estetyczne (piękno gór, otaczającej przyrody), też szczególna wartość moralna (piękno duszy, charakteru). Piękno to coś, co nas zachwyca i czyni lepszymi.</a:t>
            </a:r>
          </a:p>
          <a:p>
            <a:r>
              <a:rPr lang="pl-PL" sz="3200">
                <a:latin typeface="Trebuchet MS" pitchFamily="34" charset="0"/>
              </a:rPr>
              <a:t>Zapytajmy dzieci, jaki kwiat jest wg nich najpiękniejszy. Odpowiedzi będą różne i uzmysłowią dzieciom, że piękno nie jest czymś jednoznacznym i nie wszystkim podoba się to samo. Czy zatem piękno jest czymś innym dla każdego z nas?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Prostokąt 1"/>
          <p:cNvSpPr>
            <a:spLocks noChangeArrowheads="1"/>
          </p:cNvSpPr>
          <p:nvPr/>
        </p:nvSpPr>
        <p:spPr bwMode="auto">
          <a:xfrm>
            <a:off x="479425" y="474663"/>
            <a:ext cx="8664575" cy="5273675"/>
          </a:xfrm>
          <a:prstGeom prst="rect">
            <a:avLst/>
          </a:prstGeom>
          <a:noFill/>
          <a:ln w="9525">
            <a:noFill/>
            <a:miter lim="800000"/>
            <a:headEnd/>
            <a:tailEnd/>
          </a:ln>
        </p:spPr>
        <p:txBody>
          <a:bodyPr>
            <a:spAutoFit/>
          </a:bodyPr>
          <a:lstStyle/>
          <a:p>
            <a:r>
              <a:rPr lang="pl-PL" sz="2000">
                <a:latin typeface="Trebuchet MS" pitchFamily="34" charset="0"/>
              </a:rPr>
              <a:t>Poniższe ćwiczenie może ułatwić omawianie tej wartości.</a:t>
            </a:r>
          </a:p>
          <a:p>
            <a:endParaRPr lang="pl-PL" sz="2000">
              <a:latin typeface="Trebuchet MS" pitchFamily="34" charset="0"/>
            </a:endParaRPr>
          </a:p>
          <a:p>
            <a:r>
              <a:rPr lang="pl-PL" sz="2000">
                <a:latin typeface="Trebuchet MS" pitchFamily="34" charset="0"/>
              </a:rPr>
              <a:t>1.	Różne rodzaje piękna – podzielmy grupę na zespoły. Poprośmy, aby każdy z nich przygotował, wybrał po pięć obrazów piękna z wybranej przez siebie kategorii: krajobrazów, ludzi, strojów (z różnych epok, regionów), dzieł sztuki (malarstwa, rzeźby). Poprośmy, aby każdy zespół uzasadnił, dlaczego uznał je za piękne. Czy w tych tak różnych obrazach, które dzieci uznały za piękne jest coś wspólnego?</a:t>
            </a:r>
          </a:p>
          <a:p>
            <a:r>
              <a:rPr lang="pl-PL" sz="2000">
                <a:latin typeface="Trebuchet MS" pitchFamily="34" charset="0"/>
              </a:rPr>
              <a:t>	Zachęćmy dzieci do podania innych przykładów piękna, które można zobaczyć, czyli piękna wizualnego (taniec, akrobacja, piękne pismo itd.). Jakie są jeszcze inne rodzaje piękna? (piękno muzyki, literatury itd.) Co mają wspólnego wymienione przykłady piękna?</a:t>
            </a:r>
          </a:p>
          <a:p>
            <a:r>
              <a:rPr lang="pl-PL" sz="2000">
                <a:latin typeface="Trebuchet MS" pitchFamily="34" charset="0"/>
              </a:rPr>
              <a:t>	Zapytajmy dzieci, jak nazwiemy zachowania ludzi, którzy ratują innych, często z narażeniem własnego życia, bezinteresownie troszczą się o słabszych i chorych, są szczodrzy, wspierają innych dobrym słowem i pomocą? Często o takich zachowaniach mówimy „piękne zachowania, postawy”.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Prostokąt 1"/>
          <p:cNvSpPr>
            <a:spLocks noChangeArrowheads="1"/>
          </p:cNvSpPr>
          <p:nvPr/>
        </p:nvSpPr>
        <p:spPr bwMode="auto">
          <a:xfrm>
            <a:off x="765175" y="366713"/>
            <a:ext cx="8499475" cy="6124575"/>
          </a:xfrm>
          <a:prstGeom prst="rect">
            <a:avLst/>
          </a:prstGeom>
          <a:noFill/>
          <a:ln w="9525">
            <a:noFill/>
            <a:miter lim="800000"/>
            <a:headEnd/>
            <a:tailEnd/>
          </a:ln>
        </p:spPr>
        <p:txBody>
          <a:bodyPr>
            <a:spAutoFit/>
          </a:bodyPr>
          <a:lstStyle/>
          <a:p>
            <a:r>
              <a:rPr lang="pl-PL" sz="2400">
                <a:latin typeface="Trebuchet MS" pitchFamily="34" charset="0"/>
              </a:rPr>
              <a:t>	</a:t>
            </a:r>
            <a:r>
              <a:rPr lang="pl-PL" sz="2800">
                <a:latin typeface="Trebuchet MS" pitchFamily="34" charset="0"/>
              </a:rPr>
              <a:t>Wychowanie do wartości w tym spojrzeniu odnośni się już do wyborów człowieka dorosłego. A nam pedagogom zależy na kształtowaniu wychowania do wartości już z chwilą przyjścia dziecka na świat. </a:t>
            </a:r>
            <a:r>
              <a:rPr lang="pl-PL" sz="2800" u="sng">
                <a:latin typeface="Trebuchet MS" pitchFamily="34" charset="0"/>
              </a:rPr>
              <a:t>Zwolennicy wychowania do wartości uważają że różne czynniki</a:t>
            </a:r>
            <a:r>
              <a:rPr lang="pl-PL" sz="2800">
                <a:latin typeface="Trebuchet MS" pitchFamily="34" charset="0"/>
              </a:rPr>
              <a:t> w różny sposób wpływają na kształtowanie się dziecięcej osobowości, na postawy zgodne lub mniej zgodne z przyjętymi normami społecznymi. Dziecko rodząc się wkracza w świat wartości i musi uczyć się zachowań aprobowanych przez społeczeństwo. Nieprzystosowanie do społecznie przyjętej</a:t>
            </a:r>
          </a:p>
          <a:p>
            <a:r>
              <a:rPr lang="pl-PL" sz="2800">
                <a:latin typeface="Trebuchet MS" pitchFamily="34" charset="0"/>
              </a:rPr>
              <a:t>hierarchii i wartości grozi, dezaprobatą, złym nastawieniem, wykluczeniem.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49263" y="333375"/>
            <a:ext cx="8874125" cy="6462713"/>
          </a:xfrm>
          <a:prstGeom prst="rect">
            <a:avLst/>
          </a:prstGeom>
        </p:spPr>
        <p:txBody>
          <a:bodyPr>
            <a:spAutoFit/>
          </a:bodyPr>
          <a:lstStyle/>
          <a:p>
            <a:pPr marL="342900" indent="-342900"/>
            <a:r>
              <a:rPr lang="pl-PL" sz="2000">
                <a:latin typeface="Trebuchet MS" pitchFamily="34" charset="0"/>
              </a:rPr>
              <a:t>	Podczas omawiania piękna wprowadźmy w naszych rozważaniach następujące kategorie piękna:</a:t>
            </a:r>
          </a:p>
          <a:p>
            <a:pPr marL="342900" indent="-342900"/>
            <a:endParaRPr lang="pl-PL" sz="2000">
              <a:latin typeface="Trebuchet MS" pitchFamily="34" charset="0"/>
            </a:endParaRPr>
          </a:p>
          <a:p>
            <a:pPr marL="342900" indent="-342900">
              <a:buFontTx/>
              <a:buAutoNum type="arabicPeriod"/>
            </a:pPr>
            <a:r>
              <a:rPr lang="pl-PL" sz="2000">
                <a:latin typeface="Trebuchet MS" pitchFamily="34" charset="0"/>
              </a:rPr>
              <a:t>Piękno naturalne – to piękno krajobrazu, przyrody, roślin, zwierząt, ludzkiej twarzy i ciała, śpiewu ptaków. Poprośmy dzieci, aby wymieniły jeszcze inne rodzaje piękna stworzonego przez naturę, bez udziału człowieka.</a:t>
            </a:r>
          </a:p>
          <a:p>
            <a:pPr marL="342900" indent="-342900"/>
            <a:endParaRPr lang="pl-PL" sz="2000">
              <a:latin typeface="Trebuchet MS" pitchFamily="34" charset="0"/>
            </a:endParaRPr>
          </a:p>
          <a:p>
            <a:pPr marL="342900" indent="-342900">
              <a:buFontTx/>
              <a:buAutoNum type="arabicPeriod" startAt="2"/>
            </a:pPr>
            <a:r>
              <a:rPr lang="pl-PL" sz="2000">
                <a:latin typeface="Trebuchet MS" pitchFamily="34" charset="0"/>
              </a:rPr>
              <a:t>Piękno stworzone przez człowieka – sztuka wysoka (malarstwo, rzeźba, literatura, teatr, film); sztuka użytkowa (przedmioty dekoracyjne, biżuteria, architektura); wzornictwo przemysłowe (meble, ubrania i obuwie, tkaniny, pojazdy). Piękno naturalne i stworzone przez człowieka nazywamy pięknem estetycznym. </a:t>
            </a:r>
          </a:p>
          <a:p>
            <a:pPr marL="342900" indent="-342900">
              <a:buFontTx/>
              <a:buAutoNum type="arabicPeriod" startAt="2"/>
            </a:pPr>
            <a:endParaRPr lang="pl-PL" sz="2000">
              <a:latin typeface="Trebuchet MS" pitchFamily="34" charset="0"/>
            </a:endParaRPr>
          </a:p>
          <a:p>
            <a:pPr marL="342900" indent="-342900">
              <a:buFontTx/>
              <a:buAutoNum type="arabicPeriod" startAt="3"/>
            </a:pPr>
            <a:r>
              <a:rPr lang="pl-PL" sz="2000">
                <a:latin typeface="Trebuchet MS" pitchFamily="34" charset="0"/>
              </a:rPr>
              <a:t>Piękno duchowe – to życie zgodne z wartościami moralnymi, dobro, życzliwość, cierpliwość, harmonia, spokój wewnętrzny, mądrość, afirmacja życia, ciekawość świata, szczerość, itp. Piękno duchowe, zwane  czasem wewnętrznym, ma początek w pięknych myślach, a przejawia się w zachowaniu człowieka. Sprawia ono, że żyjemy lepiej i mądrzej.</a:t>
            </a:r>
          </a:p>
          <a:p>
            <a:pPr marL="342900" indent="-342900"/>
            <a:endParaRPr lang="pl-PL">
              <a:latin typeface="Trebuchet MS"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Prostokąt 1"/>
          <p:cNvSpPr>
            <a:spLocks noChangeArrowheads="1"/>
          </p:cNvSpPr>
          <p:nvPr/>
        </p:nvSpPr>
        <p:spPr bwMode="auto">
          <a:xfrm>
            <a:off x="449263" y="376238"/>
            <a:ext cx="8785225" cy="5934075"/>
          </a:xfrm>
          <a:prstGeom prst="rect">
            <a:avLst/>
          </a:prstGeom>
          <a:noFill/>
          <a:ln w="9525">
            <a:noFill/>
            <a:miter lim="800000"/>
            <a:headEnd/>
            <a:tailEnd/>
          </a:ln>
        </p:spPr>
        <p:txBody>
          <a:bodyPr>
            <a:spAutoFit/>
          </a:bodyPr>
          <a:lstStyle/>
          <a:p>
            <a:r>
              <a:rPr lang="pl-PL" sz="2000">
                <a:latin typeface="Trebuchet MS" pitchFamily="34" charset="0"/>
              </a:rPr>
              <a:t>	</a:t>
            </a:r>
            <a:r>
              <a:rPr lang="pl-PL" sz="2400">
                <a:latin typeface="Trebuchet MS" pitchFamily="34" charset="0"/>
              </a:rPr>
              <a:t>Porozmawiajmy z dziećmi o tym, czy istnieje obiektywne piękno estetyczne, coś, co wszystkim się jednakowo podoba? W czym różnią się nasze gusta? (lubimy różną muzykę, modę, inne krajobrazy, itd.)</a:t>
            </a:r>
          </a:p>
          <a:p>
            <a:endParaRPr lang="pl-PL" sz="2400">
              <a:latin typeface="Trebuchet MS" pitchFamily="34" charset="0"/>
            </a:endParaRPr>
          </a:p>
          <a:p>
            <a:r>
              <a:rPr lang="pl-PL" sz="2400">
                <a:latin typeface="Trebuchet MS" pitchFamily="34" charset="0"/>
              </a:rPr>
              <a:t>	Podczas zajęć poświęconych pięknu postarajmy się przekazywać dzieciom jak najwięcej informacji z historii sztuki, pokażmy, że poczucie piękna zmieniało się w poszczególnych epokach. Na przestrzeni wieków zmieniał się kanon piękna ludzkiego ciała. Posłuchajmy wspólnie muzyki instrumentalnej lub śpiewu z różnych epok i z różnych stron świata. Który rodzaj muzyki najbardziej się dzieciom podoba?</a:t>
            </a:r>
          </a:p>
          <a:p>
            <a:endParaRPr lang="pl-PL" sz="2400">
              <a:latin typeface="Trebuchet MS" pitchFamily="34" charset="0"/>
            </a:endParaRPr>
          </a:p>
          <a:p>
            <a:r>
              <a:rPr lang="pl-PL" sz="2400">
                <a:latin typeface="Trebuchet MS" pitchFamily="34" charset="0"/>
              </a:rPr>
              <a:t>	W pięknie nie chodzi o to, czy podoba nam się to samo, ale czy wywołuje w nas takie same uczucia np. zachwyt, olśnienie, wzruszenie.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584200" y="376238"/>
            <a:ext cx="9309100" cy="5883275"/>
          </a:xfrm>
          <a:prstGeom prst="rect">
            <a:avLst/>
          </a:prstGeom>
        </p:spPr>
        <p:txBody>
          <a:bodyPr>
            <a:spAutoFit/>
          </a:bodyPr>
          <a:lstStyle/>
          <a:p>
            <a:pPr marL="342900" indent="-342900"/>
            <a:r>
              <a:rPr lang="pl-PL" sz="2000">
                <a:latin typeface="Trebuchet MS" pitchFamily="34" charset="0"/>
              </a:rPr>
              <a:t>	Zapytajmy dzieci, czy uważają, że piękno jest potrzebne. Czy można byłoby żyć bez piękna? Jak wyglądałby wówczas świat i nasze życie? </a:t>
            </a:r>
          </a:p>
          <a:p>
            <a:pPr marL="342900" indent="-342900"/>
            <a:endParaRPr lang="pl-PL" sz="2000">
              <a:latin typeface="Trebuchet MS" pitchFamily="34" charset="0"/>
            </a:endParaRPr>
          </a:p>
          <a:p>
            <a:pPr marL="342900" indent="-342900"/>
            <a:r>
              <a:rPr lang="pl-PL" sz="2000">
                <a:latin typeface="Trebuchet MS" pitchFamily="34" charset="0"/>
              </a:rPr>
              <a:t>	Brzydki i piękny świat – poprośmy dzieci, aby namalowały obraz świata pozbawionego piękna (ponure obrazy bez czystych kolorów, widoki brzydkich fabryk, brudnych miast, odrażających twarzy). Poprośmy dzieci, aby namalowały obrazy pełne piękna oraz aby wyobraziły sobie świat bez pięknych postaw moralnych. Ludzie kierowaliby się tylko egoizmem i kalkulacją. Jak wyglądałoby życie? Czy byłoby dobre?</a:t>
            </a:r>
          </a:p>
          <a:p>
            <a:pPr marL="342900" indent="-342900"/>
            <a:endParaRPr lang="pl-PL" sz="2000">
              <a:latin typeface="Trebuchet MS" pitchFamily="34" charset="0"/>
            </a:endParaRPr>
          </a:p>
          <a:p>
            <a:pPr marL="342900" indent="-342900"/>
            <a:r>
              <a:rPr lang="pl-PL" sz="2000">
                <a:latin typeface="Trebuchet MS" pitchFamily="34" charset="0"/>
              </a:rPr>
              <a:t>	Porozmawiajmy z dziećmi na temat nadziei i radości życia. Rozważmy wspólnie następujące stwierdzenia:</a:t>
            </a:r>
          </a:p>
          <a:p>
            <a:pPr marL="342900" indent="-342900"/>
            <a:endParaRPr lang="pl-PL" sz="2000">
              <a:latin typeface="Trebuchet MS" pitchFamily="34" charset="0"/>
            </a:endParaRPr>
          </a:p>
          <a:p>
            <a:pPr marL="342900" indent="-342900">
              <a:buFontTx/>
              <a:buAutoNum type="arabicPeriod"/>
            </a:pPr>
            <a:r>
              <a:rPr lang="pl-PL" sz="2000">
                <a:latin typeface="Trebuchet MS" pitchFamily="34" charset="0"/>
              </a:rPr>
              <a:t>Brzydota otoczenia i zachowań odbiera energię i nadzieję.</a:t>
            </a:r>
          </a:p>
          <a:p>
            <a:pPr marL="342900" indent="-342900"/>
            <a:endParaRPr lang="pl-PL" sz="2000">
              <a:latin typeface="Trebuchet MS" pitchFamily="34" charset="0"/>
            </a:endParaRPr>
          </a:p>
          <a:p>
            <a:pPr marL="342900" indent="-342900">
              <a:buFontTx/>
              <a:buAutoNum type="arabicPeriod" startAt="2"/>
            </a:pPr>
            <a:r>
              <a:rPr lang="pl-PL" sz="2000">
                <a:latin typeface="Trebuchet MS" pitchFamily="34" charset="0"/>
              </a:rPr>
              <a:t>Piękno daje energię i nadzieję. Piękno niesie życiodajne wartości. Kontakt z pięknem na wielu ludzi działa uspokajająco i uszlachetniająco, zachęcając ich do czynienia dobra.</a:t>
            </a:r>
          </a:p>
          <a:p>
            <a:pPr marL="342900" indent="-342900"/>
            <a:endParaRPr lang="pl-PL" sz="2000">
              <a:latin typeface="Trebuchet MS"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90525" y="433388"/>
            <a:ext cx="9083675" cy="6188075"/>
          </a:xfrm>
          <a:prstGeom prst="rect">
            <a:avLst/>
          </a:prstGeom>
        </p:spPr>
        <p:txBody>
          <a:bodyPr>
            <a:spAutoFit/>
          </a:bodyPr>
          <a:lstStyle/>
          <a:p>
            <a:pPr marL="342900" indent="-342900"/>
            <a:r>
              <a:rPr lang="pl-PL" sz="2000">
                <a:latin typeface="Trebuchet MS" pitchFamily="34" charset="0"/>
              </a:rPr>
              <a:t>	Przy okazji omawiania piękna warto porozmawiać o dobrych manierach – o pięknym zachowaniu i pięknie codziennych czynności, o kulturalnym jedzeniu, o estetyce stroju, o czystości i porządku w naszym otoczeniu. Trudno żyć w harmonii wewnętrznej bez harmonii zewnętrznej. Chaos naszego otoczenia wpływa na chaos naszych myśli i zachowań. Piękno, ale też brzydota są zaraźliwe.</a:t>
            </a:r>
          </a:p>
          <a:p>
            <a:pPr marL="342900" indent="-342900"/>
            <a:endParaRPr lang="pl-PL" sz="2000">
              <a:latin typeface="Trebuchet MS" pitchFamily="34" charset="0"/>
            </a:endParaRPr>
          </a:p>
          <a:p>
            <a:pPr marL="342900" indent="-342900"/>
            <a:r>
              <a:rPr lang="pl-PL" sz="2000">
                <a:latin typeface="Trebuchet MS" pitchFamily="34" charset="0"/>
              </a:rPr>
              <a:t>	Nasze powinności względem piękna:</a:t>
            </a:r>
          </a:p>
          <a:p>
            <a:pPr marL="342900" indent="-342900"/>
            <a:endParaRPr lang="pl-PL" sz="2000">
              <a:latin typeface="Trebuchet MS" pitchFamily="34" charset="0"/>
            </a:endParaRPr>
          </a:p>
          <a:p>
            <a:pPr marL="342900" indent="-342900">
              <a:buFontTx/>
              <a:buAutoNum type="arabicPeriod"/>
            </a:pPr>
            <a:r>
              <a:rPr lang="pl-PL" sz="2000">
                <a:latin typeface="Trebuchet MS" pitchFamily="34" charset="0"/>
              </a:rPr>
              <a:t>Ochrona piękna – poprośmy dzieci, aby zastanowiły się dlaczego należy chronić piękno wokół nas i jak można to robić. Porozmawiajmy o ochronie przyrody, Ziemi i jej piękna. Zabierzmy dzieci do muzeum sztuki, pokażmy jak kolekcjonowane są dzieła sztuki, jak są chronione i konserwowane.</a:t>
            </a:r>
          </a:p>
          <a:p>
            <a:pPr marL="342900" indent="-342900"/>
            <a:endParaRPr lang="pl-PL" sz="2000">
              <a:latin typeface="Trebuchet MS" pitchFamily="34" charset="0"/>
            </a:endParaRPr>
          </a:p>
          <a:p>
            <a:pPr marL="342900" indent="-342900">
              <a:buFontTx/>
              <a:buAutoNum type="arabicPeriod" startAt="2"/>
            </a:pPr>
            <a:r>
              <a:rPr lang="pl-PL" sz="2000">
                <a:latin typeface="Trebuchet MS" pitchFamily="34" charset="0"/>
              </a:rPr>
              <a:t>Dbałość o piękno i tworzenie piękna – poprośmy dzieci , aby zrobiły trzy rzeczy poprawiające estetykę ich pokoju lub kącika. Czasami niewiele trzeba, aby wokół nas było ładniej. Nie musimy sami być artystami, aby otaczać się pięknem.</a:t>
            </a:r>
          </a:p>
          <a:p>
            <a:pPr marL="342900" indent="-342900"/>
            <a:endParaRPr lang="pl-PL" sz="2000">
              <a:latin typeface="Trebuchet MS"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Prostokąt 2"/>
          <p:cNvSpPr>
            <a:spLocks noChangeArrowheads="1"/>
          </p:cNvSpPr>
          <p:nvPr/>
        </p:nvSpPr>
        <p:spPr bwMode="auto">
          <a:xfrm>
            <a:off x="509588" y="396875"/>
            <a:ext cx="8739187" cy="6205538"/>
          </a:xfrm>
          <a:prstGeom prst="rect">
            <a:avLst/>
          </a:prstGeom>
          <a:noFill/>
          <a:ln w="9525">
            <a:noFill/>
            <a:miter lim="800000"/>
            <a:headEnd/>
            <a:tailEnd/>
          </a:ln>
        </p:spPr>
        <p:txBody>
          <a:bodyPr>
            <a:spAutoFit/>
          </a:bodyPr>
          <a:lstStyle/>
          <a:p>
            <a:pPr algn="just">
              <a:lnSpc>
                <a:spcPct val="115000"/>
              </a:lnSpc>
              <a:spcAft>
                <a:spcPts val="1000"/>
              </a:spcAft>
            </a:pPr>
            <a:r>
              <a:rPr lang="pl-PL" sz="2400" b="1">
                <a:latin typeface="Trebuchet MS" pitchFamily="34" charset="0"/>
                <a:ea typeface="Calibri" pitchFamily="34" charset="0"/>
                <a:cs typeface="Times New Roman" pitchFamily="18" charset="0"/>
              </a:rPr>
              <a:t>Przykłady literatury dla dzieci, w których znajdują się przykłady piękna lub jego braku:</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1400" u="sng">
                <a:latin typeface="Trebuchet MS" pitchFamily="34" charset="0"/>
                <a:ea typeface="Calibri" pitchFamily="34" charset="0"/>
                <a:cs typeface="Times New Roman" pitchFamily="18" charset="0"/>
              </a:rPr>
              <a:t>Dla dzieci młodszych:</a:t>
            </a:r>
          </a:p>
          <a:p>
            <a:pPr algn="just">
              <a:lnSpc>
                <a:spcPct val="115000"/>
              </a:lnSpc>
              <a:spcAft>
                <a:spcPts val="1000"/>
              </a:spcAft>
            </a:pPr>
            <a:r>
              <a:rPr lang="pl-PL" sz="1400">
                <a:latin typeface="Trebuchet MS" pitchFamily="34" charset="0"/>
                <a:ea typeface="Calibri" pitchFamily="34" charset="0"/>
                <a:cs typeface="Times New Roman" pitchFamily="18" charset="0"/>
              </a:rPr>
              <a:t>Antologia wierszy dla dzieci</a:t>
            </a:r>
          </a:p>
          <a:p>
            <a:pPr algn="just">
              <a:lnSpc>
                <a:spcPct val="115000"/>
              </a:lnSpc>
              <a:spcAft>
                <a:spcPts val="1000"/>
              </a:spcAft>
            </a:pPr>
            <a:r>
              <a:rPr lang="pl-PL" sz="1400">
                <a:latin typeface="Trebuchet MS" pitchFamily="34" charset="0"/>
                <a:ea typeface="Calibri" pitchFamily="34" charset="0"/>
                <a:cs typeface="Times New Roman" pitchFamily="18" charset="0"/>
              </a:rPr>
              <a:t>H. Ch. Andersen, </a:t>
            </a:r>
            <a:r>
              <a:rPr lang="pl-PL" sz="1400" i="1">
                <a:latin typeface="Trebuchet MS" pitchFamily="34" charset="0"/>
                <a:ea typeface="Calibri" pitchFamily="34" charset="0"/>
                <a:cs typeface="Times New Roman" pitchFamily="18" charset="0"/>
              </a:rPr>
              <a:t>„Calineczka”, „Królowa Śniegu”, „Brzydkie Kaczątko”, „Słowik”</a:t>
            </a:r>
          </a:p>
          <a:p>
            <a:pPr algn="just">
              <a:lnSpc>
                <a:spcPct val="115000"/>
              </a:lnSpc>
              <a:spcAft>
                <a:spcPts val="1000"/>
              </a:spcAft>
            </a:pPr>
            <a:r>
              <a:rPr lang="pl-PL" sz="1400">
                <a:latin typeface="Trebuchet MS" pitchFamily="34" charset="0"/>
                <a:ea typeface="Calibri" pitchFamily="34" charset="0"/>
                <a:cs typeface="Times New Roman" pitchFamily="18" charset="0"/>
              </a:rPr>
              <a:t>Alan Aleksander Milne, </a:t>
            </a:r>
            <a:r>
              <a:rPr lang="pl-PL" sz="1400" i="1">
                <a:latin typeface="Trebuchet MS" pitchFamily="34" charset="0"/>
                <a:ea typeface="Calibri" pitchFamily="34" charset="0"/>
                <a:cs typeface="Times New Roman" pitchFamily="18" charset="0"/>
              </a:rPr>
              <a:t>„Kubuś Puchatek”</a:t>
            </a:r>
          </a:p>
          <a:p>
            <a:pPr algn="just">
              <a:lnSpc>
                <a:spcPct val="115000"/>
              </a:lnSpc>
              <a:spcAft>
                <a:spcPts val="1000"/>
              </a:spcAft>
            </a:pPr>
            <a:r>
              <a:rPr lang="pl-PL" sz="1400">
                <a:latin typeface="Trebuchet MS" pitchFamily="34" charset="0"/>
                <a:ea typeface="Calibri" pitchFamily="34" charset="0"/>
                <a:cs typeface="Times New Roman" pitchFamily="18" charset="0"/>
              </a:rPr>
              <a:t>E. Szelburg-Zarembina, </a:t>
            </a:r>
            <a:r>
              <a:rPr lang="pl-PL" sz="1400" i="1">
                <a:latin typeface="Trebuchet MS" pitchFamily="34" charset="0"/>
                <a:ea typeface="Calibri" pitchFamily="34" charset="0"/>
                <a:cs typeface="Times New Roman" pitchFamily="18" charset="0"/>
              </a:rPr>
              <a:t>„Idzie niebo ciemną nocą”</a:t>
            </a:r>
          </a:p>
          <a:p>
            <a:pPr algn="just">
              <a:lnSpc>
                <a:spcPct val="115000"/>
              </a:lnSpc>
              <a:spcAft>
                <a:spcPts val="1000"/>
              </a:spcAft>
            </a:pPr>
            <a:r>
              <a:rPr lang="pl-PL" sz="1400">
                <a:latin typeface="Trebuchet MS" pitchFamily="34" charset="0"/>
                <a:ea typeface="Calibri" pitchFamily="34" charset="0"/>
                <a:cs typeface="Times New Roman" pitchFamily="18" charset="0"/>
              </a:rPr>
              <a:t>J. Tuwim, </a:t>
            </a:r>
            <a:r>
              <a:rPr lang="pl-PL" sz="1400" i="1">
                <a:latin typeface="Trebuchet MS" pitchFamily="34" charset="0"/>
                <a:ea typeface="Calibri" pitchFamily="34" charset="0"/>
                <a:cs typeface="Times New Roman" pitchFamily="18" charset="0"/>
              </a:rPr>
              <a:t>„Spóźniony słowik”</a:t>
            </a:r>
          </a:p>
          <a:p>
            <a:pPr algn="just">
              <a:lnSpc>
                <a:spcPct val="115000"/>
              </a:lnSpc>
              <a:spcAft>
                <a:spcPts val="1000"/>
              </a:spcAft>
            </a:pPr>
            <a:r>
              <a:rPr lang="pl-PL" sz="1400" u="sng">
                <a:latin typeface="Trebuchet MS" pitchFamily="34" charset="0"/>
                <a:ea typeface="Calibri" pitchFamily="34" charset="0"/>
                <a:cs typeface="Times New Roman" pitchFamily="18" charset="0"/>
              </a:rPr>
              <a:t>Dla dzieci starszych:</a:t>
            </a:r>
          </a:p>
          <a:p>
            <a:pPr algn="just">
              <a:lnSpc>
                <a:spcPct val="115000"/>
              </a:lnSpc>
              <a:spcAft>
                <a:spcPts val="1000"/>
              </a:spcAft>
            </a:pPr>
            <a:r>
              <a:rPr lang="pl-PL" sz="1400">
                <a:latin typeface="Trebuchet MS" pitchFamily="34" charset="0"/>
                <a:ea typeface="Calibri" pitchFamily="34" charset="0"/>
                <a:cs typeface="Times New Roman" pitchFamily="18" charset="0"/>
              </a:rPr>
              <a:t>Z. Herbert,</a:t>
            </a:r>
            <a:r>
              <a:rPr lang="pl-PL" sz="1400" i="1">
                <a:latin typeface="Trebuchet MS" pitchFamily="34" charset="0"/>
                <a:ea typeface="Calibri" pitchFamily="34" charset="0"/>
                <a:cs typeface="Times New Roman" pitchFamily="18" charset="0"/>
              </a:rPr>
              <a:t>” Barbarzyńca w ogrodzie”</a:t>
            </a:r>
          </a:p>
          <a:p>
            <a:pPr algn="just">
              <a:lnSpc>
                <a:spcPct val="115000"/>
              </a:lnSpc>
              <a:spcAft>
                <a:spcPts val="1000"/>
              </a:spcAft>
            </a:pPr>
            <a:r>
              <a:rPr lang="pl-PL" sz="1400">
                <a:latin typeface="Trebuchet MS" pitchFamily="34" charset="0"/>
                <a:ea typeface="Calibri" pitchFamily="34" charset="0"/>
                <a:cs typeface="Times New Roman" pitchFamily="18" charset="0"/>
              </a:rPr>
              <a:t>V. Hugo, </a:t>
            </a:r>
            <a:r>
              <a:rPr lang="pl-PL" sz="1400" i="1">
                <a:latin typeface="Trebuchet MS" pitchFamily="34" charset="0"/>
                <a:ea typeface="Calibri" pitchFamily="34" charset="0"/>
                <a:cs typeface="Times New Roman" pitchFamily="18" charset="0"/>
              </a:rPr>
              <a:t>„Dzwonnik z Notre Dame”, „Człowiek śmiechu”, „Nędznicy”</a:t>
            </a:r>
          </a:p>
          <a:p>
            <a:pPr algn="just">
              <a:lnSpc>
                <a:spcPct val="115000"/>
              </a:lnSpc>
              <a:spcAft>
                <a:spcPts val="1000"/>
              </a:spcAft>
            </a:pPr>
            <a:r>
              <a:rPr lang="pl-PL" sz="1400" i="1">
                <a:latin typeface="Trebuchet MS" pitchFamily="34" charset="0"/>
                <a:ea typeface="Calibri" pitchFamily="34" charset="0"/>
                <a:cs typeface="Times New Roman" pitchFamily="18" charset="0"/>
              </a:rPr>
              <a:t>„Po schodach wierszy”, „Antologia”, </a:t>
            </a:r>
            <a:r>
              <a:rPr lang="pl-PL" sz="1400">
                <a:latin typeface="Trebuchet MS" pitchFamily="34" charset="0"/>
                <a:ea typeface="Calibri" pitchFamily="34" charset="0"/>
                <a:cs typeface="Times New Roman" pitchFamily="18" charset="0"/>
              </a:rPr>
              <a:t>oprac. Grzegorz Leszczyński</a:t>
            </a:r>
          </a:p>
          <a:p>
            <a:pPr algn="just">
              <a:lnSpc>
                <a:spcPct val="115000"/>
              </a:lnSpc>
              <a:spcAft>
                <a:spcPts val="1000"/>
              </a:spcAft>
            </a:pPr>
            <a:r>
              <a:rPr lang="pl-PL" sz="1400" u="sng">
                <a:latin typeface="Trebuchet MS" pitchFamily="34" charset="0"/>
                <a:ea typeface="Calibri" pitchFamily="34" charset="0"/>
                <a:cs typeface="Times New Roman" pitchFamily="18" charset="0"/>
              </a:rPr>
              <a:t>Dla dzieci młodszych lub starszych według uznania rodziców:</a:t>
            </a:r>
          </a:p>
          <a:p>
            <a:pPr algn="just">
              <a:lnSpc>
                <a:spcPct val="115000"/>
              </a:lnSpc>
              <a:spcAft>
                <a:spcPts val="1000"/>
              </a:spcAft>
            </a:pPr>
            <a:r>
              <a:rPr lang="en-US" sz="1400">
                <a:latin typeface="Trebuchet MS" pitchFamily="34" charset="0"/>
                <a:ea typeface="Calibri" pitchFamily="34" charset="0"/>
                <a:cs typeface="Times New Roman" pitchFamily="18" charset="0"/>
              </a:rPr>
              <a:t>Edmund de Amicis, </a:t>
            </a:r>
            <a:r>
              <a:rPr lang="en-US" sz="1400" i="1">
                <a:latin typeface="Trebuchet MS" pitchFamily="34" charset="0"/>
                <a:ea typeface="Calibri" pitchFamily="34" charset="0"/>
                <a:cs typeface="Times New Roman" pitchFamily="18" charset="0"/>
              </a:rPr>
              <a:t>“Serce”</a:t>
            </a:r>
            <a:endParaRPr lang="pl-PL" sz="1400" i="1">
              <a:latin typeface="Trebuchet MS" pitchFamily="34" charset="0"/>
              <a:ea typeface="Calibri" pitchFamily="34" charset="0"/>
              <a:cs typeface="Times New Roman" pitchFamily="18" charset="0"/>
            </a:endParaRPr>
          </a:p>
          <a:p>
            <a:pPr algn="just">
              <a:lnSpc>
                <a:spcPct val="115000"/>
              </a:lnSpc>
              <a:spcAft>
                <a:spcPts val="1000"/>
              </a:spcAft>
            </a:pPr>
            <a:r>
              <a:rPr lang="pl-PL" sz="1400">
                <a:latin typeface="Trebuchet MS" pitchFamily="34" charset="0"/>
                <a:ea typeface="Calibri" pitchFamily="34" charset="0"/>
                <a:cs typeface="Times New Roman" pitchFamily="18" charset="0"/>
              </a:rPr>
              <a:t>K. May,  </a:t>
            </a:r>
            <a:r>
              <a:rPr lang="pl-PL" sz="1400" i="1">
                <a:latin typeface="Trebuchet MS" pitchFamily="34" charset="0"/>
                <a:ea typeface="Calibri" pitchFamily="34" charset="0"/>
                <a:cs typeface="Times New Roman" pitchFamily="18" charset="0"/>
              </a:rPr>
              <a:t>„Winnetou”</a:t>
            </a:r>
          </a:p>
          <a:p>
            <a:pPr algn="just">
              <a:lnSpc>
                <a:spcPct val="115000"/>
              </a:lnSpc>
              <a:spcAft>
                <a:spcPts val="1000"/>
              </a:spcAft>
            </a:pPr>
            <a:r>
              <a:rPr lang="pl-PL" sz="1400">
                <a:latin typeface="Trebuchet MS" pitchFamily="34" charset="0"/>
                <a:ea typeface="Calibri" pitchFamily="34" charset="0"/>
                <a:cs typeface="Times New Roman" pitchFamily="18" charset="0"/>
              </a:rPr>
              <a:t>Lucy Maud Montgomery</a:t>
            </a:r>
            <a:r>
              <a:rPr lang="pl-PL" sz="1400" i="1">
                <a:latin typeface="Trebuchet MS" pitchFamily="34" charset="0"/>
                <a:ea typeface="Calibri" pitchFamily="34" charset="0"/>
                <a:cs typeface="Times New Roman" pitchFamily="18" charset="0"/>
              </a:rPr>
              <a:t>, „ Ania z Zielonego Wzgórza”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238500" y="2584450"/>
            <a:ext cx="4545013" cy="1323975"/>
          </a:xfrm>
          <a:prstGeom prst="rect">
            <a:avLst/>
          </a:prstGeom>
        </p:spPr>
        <p:txBody>
          <a:bodyPr wrap="none">
            <a:spAutoFit/>
          </a:bodyPr>
          <a:lstStyle/>
          <a:p>
            <a:pPr fontAlgn="auto">
              <a:spcBef>
                <a:spcPts val="0"/>
              </a:spcBef>
              <a:spcAft>
                <a:spcPts val="0"/>
              </a:spcAft>
              <a:defRPr/>
            </a:pPr>
            <a:r>
              <a:rPr lang="pl-PL" sz="8000" dirty="0">
                <a:latin typeface="+mj-lt"/>
              </a:rPr>
              <a:t>MĄDROŚĆ</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95300" y="387350"/>
            <a:ext cx="8918575" cy="5270500"/>
          </a:xfrm>
          <a:prstGeom prst="rect">
            <a:avLst/>
          </a:prstGeom>
        </p:spPr>
        <p:txBody>
          <a:bodyPr>
            <a:spAutoFit/>
          </a:bodyPr>
          <a:lstStyle/>
          <a:p>
            <a:pPr marL="342900" indent="-342900"/>
            <a:r>
              <a:rPr lang="pl-PL" sz="3200" b="1">
                <a:latin typeface="Trebuchet MS" pitchFamily="34" charset="0"/>
              </a:rPr>
              <a:t>Mądrość</a:t>
            </a:r>
            <a:r>
              <a:rPr lang="pl-PL" sz="3200">
                <a:latin typeface="Trebuchet MS" pitchFamily="34" charset="0"/>
              </a:rPr>
              <a:t> to celowe przyczynianie się do dobra poprzez właściwe wybory.</a:t>
            </a:r>
          </a:p>
          <a:p>
            <a:pPr marL="342900" indent="-342900"/>
            <a:endParaRPr lang="pl-PL" sz="3200">
              <a:latin typeface="Trebuchet MS" pitchFamily="34" charset="0"/>
            </a:endParaRPr>
          </a:p>
          <a:p>
            <a:pPr marL="342900" indent="-342900"/>
            <a:r>
              <a:rPr lang="pl-PL" sz="3200">
                <a:latin typeface="Trebuchet MS" pitchFamily="34" charset="0"/>
              </a:rPr>
              <a:t>	Porozmawiajmy z dziećmi o mądrości.</a:t>
            </a:r>
          </a:p>
          <a:p>
            <a:pPr marL="342900" indent="-342900"/>
            <a:endParaRPr lang="pl-PL" sz="3200">
              <a:latin typeface="Trebuchet MS" pitchFamily="34" charset="0"/>
            </a:endParaRPr>
          </a:p>
          <a:p>
            <a:pPr marL="342900" indent="-342900">
              <a:buFontTx/>
              <a:buAutoNum type="arabicPeriod"/>
            </a:pPr>
            <a:r>
              <a:rPr lang="pl-PL" sz="3200">
                <a:latin typeface="Trebuchet MS" pitchFamily="34" charset="0"/>
              </a:rPr>
              <a:t>O jakich ludziach mówimy, że są mądrzy?</a:t>
            </a:r>
          </a:p>
          <a:p>
            <a:pPr marL="342900" indent="-342900">
              <a:buFontTx/>
              <a:buAutoNum type="arabicPeriod"/>
            </a:pPr>
            <a:endParaRPr lang="pl-PL" sz="3200">
              <a:latin typeface="Trebuchet MS" pitchFamily="34" charset="0"/>
            </a:endParaRPr>
          </a:p>
          <a:p>
            <a:pPr marL="342900" indent="-342900">
              <a:buFontTx/>
              <a:buAutoNum type="arabicPeriod" startAt="2"/>
            </a:pPr>
            <a:r>
              <a:rPr lang="pl-PL" sz="3200">
                <a:latin typeface="Trebuchet MS" pitchFamily="34" charset="0"/>
              </a:rPr>
              <a:t>Jakie zachowania są mądre?</a:t>
            </a:r>
          </a:p>
          <a:p>
            <a:pPr marL="342900" indent="-342900">
              <a:buFontTx/>
              <a:buAutoNum type="arabicPeriod" startAt="2"/>
            </a:pPr>
            <a:endParaRPr lang="pl-PL" sz="3200">
              <a:latin typeface="Trebuchet MS" pitchFamily="34" charset="0"/>
            </a:endParaRPr>
          </a:p>
          <a:p>
            <a:pPr marL="342900" indent="-342900">
              <a:buFontTx/>
              <a:buAutoNum type="arabicPeriod" startAt="3"/>
            </a:pPr>
            <a:r>
              <a:rPr lang="pl-PL" sz="3200">
                <a:latin typeface="Trebuchet MS" pitchFamily="34" charset="0"/>
              </a:rPr>
              <a:t>Na czym polega mądrość?</a:t>
            </a:r>
          </a:p>
          <a:p>
            <a:pPr marL="342900" indent="-342900"/>
            <a:endParaRPr lang="pl-PL" sz="2000">
              <a:latin typeface="Trebuchet MS"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Prostokąt 1"/>
          <p:cNvSpPr>
            <a:spLocks noChangeArrowheads="1"/>
          </p:cNvSpPr>
          <p:nvPr/>
        </p:nvSpPr>
        <p:spPr bwMode="auto">
          <a:xfrm>
            <a:off x="330200" y="566738"/>
            <a:ext cx="9158288" cy="5632450"/>
          </a:xfrm>
          <a:prstGeom prst="rect">
            <a:avLst/>
          </a:prstGeom>
          <a:noFill/>
          <a:ln w="9525">
            <a:noFill/>
            <a:miter lim="800000"/>
            <a:headEnd/>
            <a:tailEnd/>
          </a:ln>
        </p:spPr>
        <p:txBody>
          <a:bodyPr>
            <a:spAutoFit/>
          </a:bodyPr>
          <a:lstStyle/>
          <a:p>
            <a:r>
              <a:rPr lang="pl-PL">
                <a:latin typeface="Trebuchet MS" pitchFamily="34" charset="0"/>
              </a:rPr>
              <a:t>	</a:t>
            </a:r>
            <a:r>
              <a:rPr lang="pl-PL" sz="2400">
                <a:latin typeface="Trebuchet MS" pitchFamily="34" charset="0"/>
              </a:rPr>
              <a:t>Zauważmy, że istotą mądrości jest przyczynianie się do dobra. Poprośmy dzieci, aby zastanowiły się nad tym pojęciem. Co to jest dobro? Czym jest dobro ogólne? Czy dobro jednych zawsze oznacza dobro innych?</a:t>
            </a:r>
          </a:p>
          <a:p>
            <a:endParaRPr lang="pl-PL" sz="2400">
              <a:latin typeface="Trebuchet MS" pitchFamily="34" charset="0"/>
            </a:endParaRPr>
          </a:p>
          <a:p>
            <a:r>
              <a:rPr lang="pl-PL" sz="2400">
                <a:latin typeface="Trebuchet MS" pitchFamily="34" charset="0"/>
              </a:rPr>
              <a:t>	Dobro ogólne to ogólny, powszechny (obejmujący całe społeczeństwo) pożytek. Daje wszystkim możliwość bezpiecznego realizowania się i rozwoju. Człowiek dobry to taki, który jest życzliwy dla wszystkich, również dla osób i istot sobie nieznanych, nawet bez ich wiedzy.</a:t>
            </a:r>
          </a:p>
          <a:p>
            <a:endParaRPr lang="pl-PL" sz="2400">
              <a:latin typeface="Trebuchet MS" pitchFamily="34" charset="0"/>
            </a:endParaRPr>
          </a:p>
          <a:p>
            <a:r>
              <a:rPr lang="pl-PL" sz="2400">
                <a:latin typeface="Trebuchet MS" pitchFamily="34" charset="0"/>
              </a:rPr>
              <a:t>	Porozmawiajmy z dziećmi o tym, co pomaga w dokonywaniu dobrych, mądrych wyborów. Na pewno pomocne są: wiedza, doświadczenie, umiejętność przewidywania konsekwencji, wyobraźnia, trafna ocena sytuacji.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79425" y="587375"/>
            <a:ext cx="8964613" cy="4464050"/>
          </a:xfrm>
          <a:prstGeom prst="rect">
            <a:avLst/>
          </a:prstGeom>
        </p:spPr>
        <p:txBody>
          <a:bodyPr>
            <a:spAutoFit/>
          </a:bodyPr>
          <a:lstStyle/>
          <a:p>
            <a:pPr fontAlgn="auto">
              <a:spcBef>
                <a:spcPts val="0"/>
              </a:spcBef>
              <a:spcAft>
                <a:spcPts val="0"/>
              </a:spcAft>
              <a:defRPr/>
            </a:pPr>
            <a:r>
              <a:rPr lang="pl-PL" sz="2800" dirty="0">
                <a:latin typeface="+mn-lt"/>
              </a:rPr>
              <a:t>	</a:t>
            </a:r>
            <a:r>
              <a:rPr lang="pl-PL" sz="3200" dirty="0">
                <a:latin typeface="+mn-lt"/>
              </a:rPr>
              <a:t>Zastanówmy się wspólnie z dziećmi nad następującymi pytaniami:</a:t>
            </a:r>
          </a:p>
          <a:p>
            <a:pPr fontAlgn="auto">
              <a:spcBef>
                <a:spcPts val="0"/>
              </a:spcBef>
              <a:spcAft>
                <a:spcPts val="0"/>
              </a:spcAft>
              <a:defRPr/>
            </a:pPr>
            <a:endParaRPr lang="pl-PL" sz="3200" dirty="0">
              <a:latin typeface="+mn-lt"/>
            </a:endParaRPr>
          </a:p>
          <a:p>
            <a:pPr marL="514350" indent="-514350" fontAlgn="auto">
              <a:spcBef>
                <a:spcPts val="0"/>
              </a:spcBef>
              <a:spcAft>
                <a:spcPts val="0"/>
              </a:spcAft>
              <a:buFontTx/>
              <a:buAutoNum type="arabicPeriod"/>
              <a:defRPr/>
            </a:pPr>
            <a:r>
              <a:rPr lang="pl-PL" sz="3200" dirty="0">
                <a:latin typeface="+mn-lt"/>
              </a:rPr>
              <a:t>Dlaczego niezbędnymi składowymi mądrości są wiedza i doświadczenie?</a:t>
            </a:r>
          </a:p>
          <a:p>
            <a:pPr marL="514350" indent="-514350" fontAlgn="auto">
              <a:spcBef>
                <a:spcPts val="0"/>
              </a:spcBef>
              <a:spcAft>
                <a:spcPts val="0"/>
              </a:spcAft>
              <a:buFontTx/>
              <a:buAutoNum type="arabicPeriod"/>
              <a:defRPr/>
            </a:pPr>
            <a:endParaRPr lang="pl-PL" sz="3200" dirty="0">
              <a:latin typeface="+mn-lt"/>
            </a:endParaRPr>
          </a:p>
          <a:p>
            <a:pPr marL="514350" indent="-514350" fontAlgn="auto">
              <a:spcBef>
                <a:spcPts val="0"/>
              </a:spcBef>
              <a:spcAft>
                <a:spcPts val="0"/>
              </a:spcAft>
              <a:buFontTx/>
              <a:buAutoNum type="arabicPeriod" startAt="2"/>
              <a:defRPr/>
            </a:pPr>
            <a:r>
              <a:rPr lang="pl-PL" sz="3200" dirty="0">
                <a:latin typeface="+mn-lt"/>
              </a:rPr>
              <a:t>Dlaczego ważne są umiejętność myślenia i wyobraźnia?</a:t>
            </a:r>
          </a:p>
          <a:p>
            <a:pPr marL="514350" indent="-514350" fontAlgn="auto">
              <a:spcBef>
                <a:spcPts val="0"/>
              </a:spcBef>
              <a:spcAft>
                <a:spcPts val="0"/>
              </a:spcAft>
              <a:buFontTx/>
              <a:buAutoNum type="arabicPeriod" startAt="2"/>
              <a:defRPr/>
            </a:pPr>
            <a:endParaRPr lang="pl-PL" sz="2800" dirty="0">
              <a:latin typeface="+mn-lt"/>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Prostokąt 1"/>
          <p:cNvSpPr>
            <a:spLocks noChangeArrowheads="1"/>
          </p:cNvSpPr>
          <p:nvPr/>
        </p:nvSpPr>
        <p:spPr bwMode="auto">
          <a:xfrm>
            <a:off x="600075" y="500063"/>
            <a:ext cx="8948738" cy="5630862"/>
          </a:xfrm>
          <a:prstGeom prst="rect">
            <a:avLst/>
          </a:prstGeom>
          <a:noFill/>
          <a:ln w="9525">
            <a:noFill/>
            <a:miter lim="800000"/>
            <a:headEnd/>
            <a:tailEnd/>
          </a:ln>
        </p:spPr>
        <p:txBody>
          <a:bodyPr>
            <a:spAutoFit/>
          </a:bodyPr>
          <a:lstStyle/>
          <a:p>
            <a:r>
              <a:rPr lang="pl-PL" sz="2800">
                <a:latin typeface="Trebuchet MS" pitchFamily="34" charset="0"/>
              </a:rPr>
              <a:t>Przewidywanie konsekwencji</a:t>
            </a:r>
          </a:p>
          <a:p>
            <a:endParaRPr lang="pl-PL" sz="2400">
              <a:latin typeface="Trebuchet MS" pitchFamily="34" charset="0"/>
            </a:endParaRPr>
          </a:p>
          <a:p>
            <a:r>
              <a:rPr lang="pl-PL" sz="2400">
                <a:latin typeface="Trebuchet MS" pitchFamily="34" charset="0"/>
              </a:rPr>
              <a:t>	Porozmawiajmy z młodszymi dziećmi o tym, co się stanie, gdy: zgasimy światło?, wyjdziemy na deszcz bez parasola?, pójdziemy spać bardzo późno?, skłamiemy rodzicom? </a:t>
            </a:r>
          </a:p>
          <a:p>
            <a:r>
              <a:rPr lang="pl-PL" sz="2400">
                <a:latin typeface="Trebuchet MS" pitchFamily="34" charset="0"/>
              </a:rPr>
              <a:t>Pomoże to dzieciom dostrzec najprostsze konsekwencje ich działania.</a:t>
            </a:r>
          </a:p>
          <a:p>
            <a:endParaRPr lang="pl-PL" sz="2400">
              <a:latin typeface="Trebuchet MS" pitchFamily="34" charset="0"/>
            </a:endParaRPr>
          </a:p>
          <a:p>
            <a:r>
              <a:rPr lang="pl-PL" sz="2400">
                <a:latin typeface="Trebuchet MS" pitchFamily="34" charset="0"/>
              </a:rPr>
              <a:t>	Przy okazji rozmów o mądrości zachęcajmy dzieci do poszerzania wiedzy, do prowadzenia eksperymentów badawczych. Mądrość to umiejętność przewidzenia konsekwencji swojego postępowania. Mądrość nie ma nic wspólnego z życiowym sprytem czy cwaniactwem, które umożliwiają odnoszenie korzyści kosztem innych, np. poprzez oszukiwanie, unikanie odpowiedzialności.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Prostokąt 1"/>
          <p:cNvSpPr>
            <a:spLocks noChangeArrowheads="1"/>
          </p:cNvSpPr>
          <p:nvPr/>
        </p:nvSpPr>
        <p:spPr bwMode="auto">
          <a:xfrm>
            <a:off x="473075" y="2395538"/>
            <a:ext cx="10694988" cy="1697037"/>
          </a:xfrm>
          <a:prstGeom prst="rect">
            <a:avLst/>
          </a:prstGeom>
          <a:noFill/>
          <a:ln w="9525">
            <a:noFill/>
            <a:miter lim="800000"/>
            <a:headEnd/>
            <a:tailEnd/>
          </a:ln>
        </p:spPr>
        <p:txBody>
          <a:bodyPr>
            <a:spAutoFit/>
          </a:bodyPr>
          <a:lstStyle/>
          <a:p>
            <a:pPr>
              <a:spcAft>
                <a:spcPts val="1000"/>
              </a:spcAft>
            </a:pPr>
            <a:r>
              <a:rPr lang="pl-PL" sz="4800" b="1">
                <a:latin typeface="Trebuchet MS" pitchFamily="34" charset="0"/>
                <a:ea typeface="Calibri" pitchFamily="34" charset="0"/>
                <a:cs typeface="Times New Roman" pitchFamily="18" charset="0"/>
              </a:rPr>
              <a:t>Co jest istotą wychowania do </a:t>
            </a:r>
          </a:p>
          <a:p>
            <a:pPr>
              <a:spcAft>
                <a:spcPts val="1000"/>
              </a:spcAft>
            </a:pPr>
            <a:r>
              <a:rPr lang="pl-PL" sz="4800" b="1">
                <a:latin typeface="Trebuchet MS" pitchFamily="34" charset="0"/>
                <a:ea typeface="Calibri" pitchFamily="34" charset="0"/>
                <a:cs typeface="Times New Roman" pitchFamily="18" charset="0"/>
              </a:rPr>
              <a:t>wartości?</a:t>
            </a:r>
            <a:endParaRPr lang="pl-PL" sz="4800">
              <a:latin typeface="Trebuchet MS" pitchFamily="34" charset="0"/>
              <a:ea typeface="Calibri" pitchFamily="34"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Prostokąt 1"/>
          <p:cNvSpPr>
            <a:spLocks noChangeArrowheads="1"/>
          </p:cNvSpPr>
          <p:nvPr/>
        </p:nvSpPr>
        <p:spPr bwMode="auto">
          <a:xfrm>
            <a:off x="614363" y="509588"/>
            <a:ext cx="8948737" cy="4832350"/>
          </a:xfrm>
          <a:prstGeom prst="rect">
            <a:avLst/>
          </a:prstGeom>
          <a:noFill/>
          <a:ln w="9525">
            <a:noFill/>
            <a:miter lim="800000"/>
            <a:headEnd/>
            <a:tailEnd/>
          </a:ln>
        </p:spPr>
        <p:txBody>
          <a:bodyPr>
            <a:spAutoFit/>
          </a:bodyPr>
          <a:lstStyle/>
          <a:p>
            <a:r>
              <a:rPr lang="pl-PL" sz="2800">
                <a:latin typeface="Trebuchet MS" pitchFamily="34" charset="0"/>
              </a:rPr>
              <a:t>	Mądrość pełni rolę doradcy przy stosowaniu wszystkich wartości moralnych. Poszczególne wartości dotyczące różnych aspektów naszych relacji z ludźmi i światem. Może się zdarzyć, że w konkretnej sytuacji jakieś wartości moralne wzajemnie się wykluczają – występuje konflikt wartości. Mądrość pozwala wówczas rozstrzygnąć, którą wartość potraktować jako najważniejszą i jak postąpić, aby zachować nadrzędną zasadę ogólnego dobra. O tym, którą z wartości uznamy za najważniejsza, decyduje nasza wiedza, doświadczenie i sumienie.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252413" y="333375"/>
            <a:ext cx="9024937" cy="5340350"/>
          </a:xfrm>
          <a:prstGeom prst="rect">
            <a:avLst/>
          </a:prstGeom>
        </p:spPr>
        <p:txBody>
          <a:bodyPr>
            <a:spAutoFit/>
          </a:bodyPr>
          <a:lstStyle/>
          <a:p>
            <a:pPr marL="342900" indent="-342900"/>
            <a:r>
              <a:rPr lang="pl-PL" sz="2000">
                <a:latin typeface="Trebuchet MS" pitchFamily="34" charset="0"/>
              </a:rPr>
              <a:t>	</a:t>
            </a:r>
            <a:r>
              <a:rPr lang="pl-PL">
                <a:latin typeface="Trebuchet MS" pitchFamily="34" charset="0"/>
              </a:rPr>
              <a:t>Mądrość przejawia się na wiele sposobów. O mądrości świadczą także: wdzięczność, wybaczanie, skromność, cierpliwość, delikatność, umiejętność właściwego ustalania priorytetów, prostota. Czy dzieci potrafią wymienić korzyści płynące z prostoty? Spróbujmy z nimi stworzyć listę. Można na niej uwzględnić: spokój wewnętrzny (dzięki unikaniu rywalizacji o pozycję lub dobra materialne), oszczędności (prosty styl życia nie jest kosztowny), wolność od presji gromadzenia dóbr, zadowolenie i radość. Przeanalizujmy z dziećmi sentencje dotyczącą tego, co jest w życiu naprawdę ważne:</a:t>
            </a:r>
          </a:p>
          <a:p>
            <a:pPr marL="342900" indent="-342900"/>
            <a:endParaRPr lang="pl-PL">
              <a:latin typeface="Trebuchet MS" pitchFamily="34" charset="0"/>
            </a:endParaRPr>
          </a:p>
          <a:p>
            <a:pPr marL="342900" indent="-342900">
              <a:buFontTx/>
              <a:buAutoNum type="arabicPeriod"/>
            </a:pPr>
            <a:r>
              <a:rPr lang="pl-PL">
                <a:latin typeface="Trebuchet MS" pitchFamily="34" charset="0"/>
              </a:rPr>
              <a:t>Człowiek, który jest naprawdę dobry, nigdy nie będzie samotny, ani nieszczęśliwy.</a:t>
            </a:r>
          </a:p>
          <a:p>
            <a:pPr marL="342900" indent="-342900">
              <a:buFontTx/>
              <a:buAutoNum type="arabicPeriod"/>
            </a:pPr>
            <a:endParaRPr lang="pl-PL">
              <a:latin typeface="Trebuchet MS" pitchFamily="34" charset="0"/>
            </a:endParaRPr>
          </a:p>
          <a:p>
            <a:pPr marL="342900" indent="-342900">
              <a:buFontTx/>
              <a:buAutoNum type="arabicPeriod" startAt="2"/>
            </a:pPr>
            <a:r>
              <a:rPr lang="pl-PL">
                <a:latin typeface="Trebuchet MS" pitchFamily="34" charset="0"/>
              </a:rPr>
              <a:t>Oceniaj swój sukces na podstawie tego, czy cieszysz się spokojem, zdrowiem.</a:t>
            </a:r>
          </a:p>
          <a:p>
            <a:pPr marL="342900" indent="-342900"/>
            <a:endParaRPr lang="pl-PL">
              <a:latin typeface="Trebuchet MS" pitchFamily="34" charset="0"/>
            </a:endParaRPr>
          </a:p>
          <a:p>
            <a:pPr marL="342900" indent="-342900">
              <a:buFontTx/>
              <a:buAutoNum type="arabicPeriod" startAt="3"/>
            </a:pPr>
            <a:r>
              <a:rPr lang="pl-PL">
                <a:latin typeface="Trebuchet MS" pitchFamily="34" charset="0"/>
              </a:rPr>
              <a:t>Kochaj bardziej ludzi niż rzeczy.</a:t>
            </a:r>
          </a:p>
          <a:p>
            <a:pPr marL="342900" indent="-342900">
              <a:buFontTx/>
              <a:buAutoNum type="arabicPeriod" startAt="3"/>
            </a:pPr>
            <a:endParaRPr lang="pl-PL">
              <a:latin typeface="Trebuchet MS" pitchFamily="34" charset="0"/>
            </a:endParaRPr>
          </a:p>
          <a:p>
            <a:pPr marL="342900" indent="-342900"/>
            <a:r>
              <a:rPr lang="pl-PL">
                <a:latin typeface="Trebuchet MS" pitchFamily="34" charset="0"/>
              </a:rPr>
              <a:t>	Ludzie mądrzy są sterowani wewnętrznie czyli postępują zgodnie z własnymi ocenami i sumieniem, nie ulegając ślepo modom, naciskom lub opiniom innych. Żadna wartość moralna nie może się obejść bez mądrości.</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Prostokąt 1"/>
          <p:cNvSpPr>
            <a:spLocks noChangeArrowheads="1"/>
          </p:cNvSpPr>
          <p:nvPr/>
        </p:nvSpPr>
        <p:spPr bwMode="auto">
          <a:xfrm>
            <a:off x="344488" y="212725"/>
            <a:ext cx="8964612" cy="6432550"/>
          </a:xfrm>
          <a:prstGeom prst="rect">
            <a:avLst/>
          </a:prstGeom>
          <a:noFill/>
          <a:ln w="9525">
            <a:noFill/>
            <a:miter lim="800000"/>
            <a:headEnd/>
            <a:tailEnd/>
          </a:ln>
        </p:spPr>
        <p:txBody>
          <a:bodyPr>
            <a:spAutoFit/>
          </a:bodyPr>
          <a:lstStyle/>
          <a:p>
            <a:r>
              <a:rPr lang="pl-PL" sz="2400" b="1">
                <a:latin typeface="Trebuchet MS" pitchFamily="34" charset="0"/>
              </a:rPr>
              <a:t>Przykłady literatury dla dzieci, w których znajdują się przykłady mądrości lub jej braku:</a:t>
            </a:r>
          </a:p>
          <a:p>
            <a:endParaRPr lang="pl-PL" sz="2400">
              <a:latin typeface="Trebuchet MS" pitchFamily="34" charset="0"/>
            </a:endParaRPr>
          </a:p>
          <a:p>
            <a:r>
              <a:rPr lang="pl-PL" sz="2000" u="sng">
                <a:latin typeface="Trebuchet MS" pitchFamily="34" charset="0"/>
              </a:rPr>
              <a:t>Dla dzieci młodszych:</a:t>
            </a:r>
          </a:p>
          <a:p>
            <a:r>
              <a:rPr lang="pl-PL" sz="2000">
                <a:latin typeface="Trebuchet MS" pitchFamily="34" charset="0"/>
              </a:rPr>
              <a:t>Bajki wierszem (z kolekcji </a:t>
            </a:r>
            <a:r>
              <a:rPr lang="pl-PL" sz="2000" i="1">
                <a:latin typeface="Trebuchet MS" pitchFamily="34" charset="0"/>
              </a:rPr>
              <a:t>„Cała Polska czyta dzieciom”)</a:t>
            </a:r>
          </a:p>
          <a:p>
            <a:r>
              <a:rPr lang="pl-PL" sz="2000">
                <a:latin typeface="Trebuchet MS" pitchFamily="34" charset="0"/>
              </a:rPr>
              <a:t>Kamil Giżycki, </a:t>
            </a:r>
            <a:r>
              <a:rPr lang="pl-PL" sz="2000" i="1">
                <a:latin typeface="Trebuchet MS" pitchFamily="34" charset="0"/>
              </a:rPr>
              <a:t>„Wielkie czyny Szympansa Bajbuna Mądrego</a:t>
            </a:r>
            <a:r>
              <a:rPr lang="pl-PL" sz="2000">
                <a:latin typeface="Trebuchet MS" pitchFamily="34" charset="0"/>
              </a:rPr>
              <a:t>”</a:t>
            </a:r>
          </a:p>
          <a:p>
            <a:r>
              <a:rPr lang="pl-PL" sz="2000">
                <a:latin typeface="Trebuchet MS" pitchFamily="34" charset="0"/>
              </a:rPr>
              <a:t>Astrid Lindgren,  </a:t>
            </a:r>
            <a:r>
              <a:rPr lang="pl-PL" sz="2000" i="1">
                <a:latin typeface="Trebuchet MS" pitchFamily="34" charset="0"/>
              </a:rPr>
              <a:t>„Lotta z ulicy Awanturników”</a:t>
            </a:r>
          </a:p>
          <a:p>
            <a:r>
              <a:rPr lang="pl-PL" sz="2000">
                <a:latin typeface="Trebuchet MS" pitchFamily="34" charset="0"/>
              </a:rPr>
              <a:t>Max Velthuijs,  </a:t>
            </a:r>
            <a:r>
              <a:rPr lang="pl-PL" sz="2000" i="1">
                <a:latin typeface="Trebuchet MS" pitchFamily="34" charset="0"/>
              </a:rPr>
              <a:t>„Żabka i obcy”</a:t>
            </a:r>
          </a:p>
          <a:p>
            <a:r>
              <a:rPr lang="pl-PL" sz="2000">
                <a:latin typeface="Trebuchet MS" pitchFamily="34" charset="0"/>
              </a:rPr>
              <a:t>Anne-Catharina Vestly,  </a:t>
            </a:r>
            <a:r>
              <a:rPr lang="pl-PL" sz="2000" i="1">
                <a:latin typeface="Trebuchet MS" pitchFamily="34" charset="0"/>
              </a:rPr>
              <a:t>„8+2 i ciężarówka”</a:t>
            </a:r>
          </a:p>
          <a:p>
            <a:endParaRPr lang="pl-PL" sz="2000">
              <a:latin typeface="Trebuchet MS" pitchFamily="34" charset="0"/>
            </a:endParaRPr>
          </a:p>
          <a:p>
            <a:r>
              <a:rPr lang="pl-PL" sz="2000" u="sng">
                <a:latin typeface="Trebuchet MS" pitchFamily="34" charset="0"/>
              </a:rPr>
              <a:t>Dla dzieci starszych:</a:t>
            </a:r>
          </a:p>
          <a:p>
            <a:r>
              <a:rPr lang="pl-PL" sz="2000">
                <a:latin typeface="Trebuchet MS" pitchFamily="34" charset="0"/>
              </a:rPr>
              <a:t>Ben Carson, </a:t>
            </a:r>
            <a:r>
              <a:rPr lang="pl-PL" sz="2000" i="1">
                <a:latin typeface="Trebuchet MS" pitchFamily="34" charset="0"/>
              </a:rPr>
              <a:t>„Cudowne ręce”</a:t>
            </a:r>
          </a:p>
          <a:p>
            <a:r>
              <a:rPr lang="pl-PL" sz="2000">
                <a:latin typeface="Trebuchet MS" pitchFamily="34" charset="0"/>
              </a:rPr>
              <a:t>Zbigniew Herbert, </a:t>
            </a:r>
            <a:r>
              <a:rPr lang="pl-PL" sz="2000" i="1">
                <a:latin typeface="Trebuchet MS" pitchFamily="34" charset="0"/>
              </a:rPr>
              <a:t>„Martwa natura z wędzidłem”, „Gorączka Tulipanowa”</a:t>
            </a:r>
          </a:p>
          <a:p>
            <a:r>
              <a:rPr lang="pl-PL" sz="2000">
                <a:latin typeface="Trebuchet MS" pitchFamily="34" charset="0"/>
              </a:rPr>
              <a:t>Spencer Johnson, </a:t>
            </a:r>
            <a:r>
              <a:rPr lang="pl-PL" sz="2000" i="1">
                <a:latin typeface="Trebuchet MS" pitchFamily="34" charset="0"/>
              </a:rPr>
              <a:t>„Kto zabrał mój ser?”</a:t>
            </a:r>
          </a:p>
          <a:p>
            <a:r>
              <a:rPr lang="pl-PL" sz="2000">
                <a:latin typeface="Trebuchet MS" pitchFamily="34" charset="0"/>
              </a:rPr>
              <a:t>Anna Kamieńska, </a:t>
            </a:r>
            <a:r>
              <a:rPr lang="pl-PL" sz="2000" i="1">
                <a:latin typeface="Trebuchet MS" pitchFamily="34" charset="0"/>
              </a:rPr>
              <a:t>„Książka nad książkami”</a:t>
            </a:r>
          </a:p>
          <a:p>
            <a:endParaRPr lang="pl-PL" sz="2000">
              <a:latin typeface="Trebuchet MS" pitchFamily="34" charset="0"/>
            </a:endParaRPr>
          </a:p>
          <a:p>
            <a:r>
              <a:rPr lang="pl-PL" sz="2000" u="sng">
                <a:latin typeface="Trebuchet MS" pitchFamily="34" charset="0"/>
              </a:rPr>
              <a:t>Dla dzieci młodszych lub starszych według uznania rodziców:</a:t>
            </a:r>
          </a:p>
          <a:p>
            <a:r>
              <a:rPr lang="pl-PL" sz="2000">
                <a:latin typeface="Trebuchet MS" pitchFamily="34" charset="0"/>
              </a:rPr>
              <a:t>Edmund de Amicis, </a:t>
            </a:r>
            <a:r>
              <a:rPr lang="pl-PL" sz="2000" i="1">
                <a:latin typeface="Trebuchet MS" pitchFamily="34" charset="0"/>
              </a:rPr>
              <a:t>„Serce”</a:t>
            </a:r>
          </a:p>
          <a:p>
            <a:r>
              <a:rPr lang="pl-PL" sz="2000">
                <a:latin typeface="Trebuchet MS" pitchFamily="34" charset="0"/>
              </a:rPr>
              <a:t>Tadeusz Niwiński, </a:t>
            </a:r>
            <a:r>
              <a:rPr lang="pl-PL" sz="2000" i="1">
                <a:latin typeface="Trebuchet MS" pitchFamily="34" charset="0"/>
              </a:rPr>
              <a:t>„Ja”</a:t>
            </a:r>
          </a:p>
          <a:p>
            <a:r>
              <a:rPr lang="pl-PL" sz="2000">
                <a:latin typeface="Trebuchet MS" pitchFamily="34" charset="0"/>
              </a:rPr>
              <a:t>Eric-Emmanuel Schmitt, </a:t>
            </a:r>
            <a:r>
              <a:rPr lang="pl-PL" sz="2000" i="1">
                <a:latin typeface="Trebuchet MS" pitchFamily="34" charset="0"/>
              </a:rPr>
              <a:t>„Oskar i Pani Róża, Dziecko Noego”</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Prostokąt 1"/>
          <p:cNvSpPr>
            <a:spLocks noChangeArrowheads="1"/>
          </p:cNvSpPr>
          <p:nvPr/>
        </p:nvSpPr>
        <p:spPr bwMode="auto">
          <a:xfrm>
            <a:off x="1855788" y="2441575"/>
            <a:ext cx="5546725" cy="1311275"/>
          </a:xfrm>
          <a:prstGeom prst="rect">
            <a:avLst/>
          </a:prstGeom>
          <a:noFill/>
          <a:ln w="9525">
            <a:noFill/>
            <a:miter lim="800000"/>
            <a:headEnd/>
            <a:tailEnd/>
          </a:ln>
        </p:spPr>
        <p:txBody>
          <a:bodyPr wrap="none">
            <a:spAutoFit/>
          </a:bodyPr>
          <a:lstStyle/>
          <a:p>
            <a:r>
              <a:rPr lang="pl-PL" sz="8000">
                <a:latin typeface="Trebuchet MS" pitchFamily="34" charset="0"/>
              </a:rPr>
              <a:t>UCZCIWOŚĆ</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Prostokąt 1"/>
          <p:cNvSpPr>
            <a:spLocks noChangeArrowheads="1"/>
          </p:cNvSpPr>
          <p:nvPr/>
        </p:nvSpPr>
        <p:spPr bwMode="auto">
          <a:xfrm>
            <a:off x="449263" y="571500"/>
            <a:ext cx="9144000" cy="5568950"/>
          </a:xfrm>
          <a:prstGeom prst="rect">
            <a:avLst/>
          </a:prstGeom>
          <a:noFill/>
          <a:ln w="9525">
            <a:noFill/>
            <a:miter lim="800000"/>
            <a:headEnd/>
            <a:tailEnd/>
          </a:ln>
        </p:spPr>
        <p:txBody>
          <a:bodyPr>
            <a:spAutoFit/>
          </a:bodyPr>
          <a:lstStyle/>
          <a:p>
            <a:r>
              <a:rPr lang="pl-PL" sz="2400">
                <a:latin typeface="Trebuchet MS" pitchFamily="34" charset="0"/>
              </a:rPr>
              <a:t>	Ucząc uczciwości, musimy sami postępować uczciwie. Dzieci które słyszą tak zwane wygodne kłamstwa szybko dostrzegą  zakłamanie dorosłych i przyswoją sobie to co widzą, a nie wygłaszane przez nich wzniosłe nauki na temat uczciwości. Jako  rodzice i wychowawcy powinniśmy być wzorcem uczciwości, abyśmy mogli wymagać jej od dzieci.</a:t>
            </a:r>
          </a:p>
          <a:p>
            <a:r>
              <a:rPr lang="pl-PL" sz="2400">
                <a:latin typeface="Trebuchet MS" pitchFamily="34" charset="0"/>
              </a:rPr>
              <a:t>	Istotą nauczania wartości jest wspieranie dzieci w procesie budowania przez nie  własnego mocnego systemu wartości oraz dążenie do tego ,by stosowały one w życiu wartości moralne nie ze strachu przed karą lub pod presją, lecz z wewnętrznego przekonania i potrzeby.</a:t>
            </a:r>
          </a:p>
          <a:p>
            <a:endParaRPr lang="pl-PL" sz="2400">
              <a:latin typeface="Trebuchet MS" pitchFamily="34" charset="0"/>
            </a:endParaRPr>
          </a:p>
          <a:p>
            <a:r>
              <a:rPr lang="pl-PL" sz="2400" b="1">
                <a:latin typeface="Trebuchet MS" pitchFamily="34" charset="0"/>
              </a:rPr>
              <a:t>	</a:t>
            </a:r>
            <a:r>
              <a:rPr lang="pl-PL" sz="2400" b="1" u="sng">
                <a:latin typeface="Trebuchet MS" pitchFamily="34" charset="0"/>
              </a:rPr>
              <a:t>Uczciwość</a:t>
            </a:r>
            <a:r>
              <a:rPr lang="pl-PL" sz="2400" b="1">
                <a:latin typeface="Trebuchet MS" pitchFamily="34" charset="0"/>
              </a:rPr>
              <a:t> to mówienie i poszanowanie prawdy, rzetelność, nieprzywłaszczanie sobie cudzej własności, stosowanie zasady bezstronności i równości prawa.</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49263" y="461963"/>
            <a:ext cx="9353550" cy="4724400"/>
          </a:xfrm>
          <a:prstGeom prst="rect">
            <a:avLst/>
          </a:prstGeom>
        </p:spPr>
        <p:txBody>
          <a:bodyPr>
            <a:spAutoFit/>
          </a:bodyPr>
          <a:lstStyle/>
          <a:p>
            <a:r>
              <a:rPr lang="pl-PL" sz="2400">
                <a:latin typeface="Trebuchet MS" pitchFamily="34" charset="0"/>
              </a:rPr>
              <a:t>	</a:t>
            </a:r>
            <a:r>
              <a:rPr lang="pl-PL" sz="2000" u="sng">
                <a:latin typeface="Trebuchet MS" pitchFamily="34" charset="0"/>
              </a:rPr>
              <a:t>Uczciwość</a:t>
            </a:r>
            <a:r>
              <a:rPr lang="pl-PL" sz="2000">
                <a:latin typeface="Trebuchet MS" pitchFamily="34" charset="0"/>
              </a:rPr>
              <a:t> przejawia się w:</a:t>
            </a:r>
          </a:p>
          <a:p>
            <a:pPr>
              <a:buFont typeface="Arial" charset="0"/>
              <a:buChar char="•"/>
            </a:pPr>
            <a:r>
              <a:rPr lang="pl-PL" sz="2000">
                <a:latin typeface="Trebuchet MS" pitchFamily="34" charset="0"/>
              </a:rPr>
              <a:t> mówieniu prawdy, nawet gdy jest dla nas niewygodna i może narazić nas na przykrości</a:t>
            </a:r>
          </a:p>
          <a:p>
            <a:pPr>
              <a:buFont typeface="Arial" charset="0"/>
              <a:buChar char="•"/>
            </a:pPr>
            <a:r>
              <a:rPr lang="pl-PL" sz="2000">
                <a:latin typeface="Trebuchet MS" pitchFamily="34" charset="0"/>
              </a:rPr>
              <a:t> nieprzywłaszczaniu sobie  cudzej  własność bez wiedzy i zgody właściciela</a:t>
            </a:r>
          </a:p>
          <a:p>
            <a:pPr>
              <a:buFont typeface="Arial" charset="0"/>
              <a:buChar char="•"/>
            </a:pPr>
            <a:r>
              <a:rPr lang="pl-PL" sz="2000">
                <a:latin typeface="Trebuchet MS" pitchFamily="34" charset="0"/>
              </a:rPr>
              <a:t> należytym wykonywaniu swoich prac i obowiązków</a:t>
            </a:r>
          </a:p>
          <a:p>
            <a:endParaRPr lang="pl-PL" sz="2000">
              <a:latin typeface="Trebuchet MS" pitchFamily="34" charset="0"/>
            </a:endParaRPr>
          </a:p>
          <a:p>
            <a:r>
              <a:rPr lang="pl-PL" sz="2000">
                <a:latin typeface="Trebuchet MS" pitchFamily="34" charset="0"/>
              </a:rPr>
              <a:t>	Uczciwość jako prawdomówność  i poszanowanie prawdy.</a:t>
            </a:r>
          </a:p>
          <a:p>
            <a:endParaRPr lang="pl-PL" sz="2000">
              <a:latin typeface="Trebuchet MS" pitchFamily="34" charset="0"/>
            </a:endParaRPr>
          </a:p>
          <a:p>
            <a:r>
              <a:rPr lang="pl-PL" sz="2000">
                <a:latin typeface="Trebuchet MS" pitchFamily="34" charset="0"/>
              </a:rPr>
              <a:t>	Zabawa „Prawda czy nie” Nauczyciel lub rodzic wypowiada zdania, dzieci odpowiadają „prawda” lub „nieprawda”. Następnie poprośmy dzieci aby zdefiniowały prawdę i nieprawdę. Jak inaczej nazwiemy nieprawdę.</a:t>
            </a:r>
          </a:p>
          <a:p>
            <a:endParaRPr lang="pl-PL" sz="2000">
              <a:latin typeface="Trebuchet MS" pitchFamily="34" charset="0"/>
            </a:endParaRPr>
          </a:p>
          <a:p>
            <a:r>
              <a:rPr lang="pl-PL" sz="2000">
                <a:latin typeface="Trebuchet MS" pitchFamily="34" charset="0"/>
              </a:rPr>
              <a:t>	Zapytajmy dzieci, dlaczego według nich ludzie mówią nieprawdę, kłamią?</a:t>
            </a:r>
          </a:p>
          <a:p>
            <a:endParaRPr lang="pl-PL" sz="2000">
              <a:latin typeface="Trebuchet MS" pitchFamily="34" charset="0"/>
            </a:endParaRPr>
          </a:p>
          <a:p>
            <a:r>
              <a:rPr lang="pl-PL" sz="2000">
                <a:latin typeface="Trebuchet MS" pitchFamily="34" charset="0"/>
              </a:rPr>
              <a:t>	Jakie są skutki mówienia nieprawdy?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Prostokąt 1"/>
          <p:cNvSpPr>
            <a:spLocks noChangeArrowheads="1"/>
          </p:cNvSpPr>
          <p:nvPr/>
        </p:nvSpPr>
        <p:spPr bwMode="auto">
          <a:xfrm>
            <a:off x="419100" y="566738"/>
            <a:ext cx="9144000" cy="5327650"/>
          </a:xfrm>
          <a:prstGeom prst="rect">
            <a:avLst/>
          </a:prstGeom>
          <a:noFill/>
          <a:ln w="9525">
            <a:noFill/>
            <a:miter lim="800000"/>
            <a:headEnd/>
            <a:tailEnd/>
          </a:ln>
        </p:spPr>
        <p:txBody>
          <a:bodyPr>
            <a:spAutoFit/>
          </a:bodyPr>
          <a:lstStyle/>
          <a:p>
            <a:r>
              <a:rPr lang="pl-PL" sz="2800" b="1">
                <a:latin typeface="Trebuchet MS" pitchFamily="34" charset="0"/>
              </a:rPr>
              <a:t>Przykłady scenek, które są bardzo pomocne przy uczeniu uczciwości</a:t>
            </a:r>
          </a:p>
          <a:p>
            <a:endParaRPr lang="pl-PL" sz="2400" b="1">
              <a:latin typeface="Trebuchet MS" pitchFamily="34" charset="0"/>
            </a:endParaRPr>
          </a:p>
          <a:p>
            <a:r>
              <a:rPr lang="pl-PL" sz="2400" u="sng">
                <a:latin typeface="Trebuchet MS" pitchFamily="34" charset="0"/>
              </a:rPr>
              <a:t>Dworzec kolejowy</a:t>
            </a:r>
          </a:p>
          <a:p>
            <a:endParaRPr lang="pl-PL" sz="2400" u="sng">
              <a:latin typeface="Trebuchet MS" pitchFamily="34" charset="0"/>
            </a:endParaRPr>
          </a:p>
          <a:p>
            <a:r>
              <a:rPr lang="pl-PL" sz="2400">
                <a:latin typeface="Trebuchet MS" pitchFamily="34" charset="0"/>
              </a:rPr>
              <a:t>To ćwiczenie wymaga udziału kilkorga dzieci. Budujemy z krzeseł symboliczny dworzec kolejowy. Dzieci ustawiają się w pociąg. Prosimy,  by jedno z dzieci które nie wchodzi w skład pociągu zapytało dorosłego: „Przepraszam gdzie jest dworzec kolejowy?” Dorosły „dla żartu” wskazuje zły kierunek. Pasażer  idzie we wskazanym kierunku, a w tym czasie pociąg odjeżdża. </a:t>
            </a:r>
          </a:p>
          <a:p>
            <a:r>
              <a:rPr lang="pl-PL" sz="2400">
                <a:latin typeface="Trebuchet MS" pitchFamily="34" charset="0"/>
              </a:rPr>
              <a:t>Jakie są przyczyny i  konsekwencje tego kłamstwa? Przyczyna-bezmyślny żart, konsekwencje poważne - pasażerowi ucieka pociąg. Poprośmy dzieci o inne przykłady kłamstw dla żartu.</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Prostokąt 1"/>
          <p:cNvSpPr>
            <a:spLocks noChangeArrowheads="1"/>
          </p:cNvSpPr>
          <p:nvPr/>
        </p:nvSpPr>
        <p:spPr bwMode="auto">
          <a:xfrm>
            <a:off x="509588" y="487363"/>
            <a:ext cx="9083675" cy="6002337"/>
          </a:xfrm>
          <a:prstGeom prst="rect">
            <a:avLst/>
          </a:prstGeom>
          <a:noFill/>
          <a:ln w="9525">
            <a:noFill/>
            <a:miter lim="800000"/>
            <a:headEnd/>
            <a:tailEnd/>
          </a:ln>
        </p:spPr>
        <p:txBody>
          <a:bodyPr>
            <a:spAutoFit/>
          </a:bodyPr>
          <a:lstStyle/>
          <a:p>
            <a:r>
              <a:rPr lang="pl-PL" sz="2400" u="sng">
                <a:latin typeface="Trebuchet MS" pitchFamily="34" charset="0"/>
              </a:rPr>
              <a:t>Rozlana woda</a:t>
            </a:r>
          </a:p>
          <a:p>
            <a:endParaRPr lang="pl-PL" sz="2400" u="sng">
              <a:latin typeface="Trebuchet MS" pitchFamily="34" charset="0"/>
            </a:endParaRPr>
          </a:p>
          <a:p>
            <a:r>
              <a:rPr lang="pl-PL" sz="2400">
                <a:latin typeface="Trebuchet MS" pitchFamily="34" charset="0"/>
              </a:rPr>
              <a:t>Mama „niechcący” rozlewa wodę na podłogę w kuchni. Tata pyta, kto rozlał wodę. Mama wskazuje na dziecko, które zostaje na niby ukarane przez tatę – na przykład nie dostanie deseru. Omówmy konsekwencje tego kłamstwa i uczucia uczestników scenki.</a:t>
            </a:r>
          </a:p>
          <a:p>
            <a:endParaRPr lang="pl-PL" sz="2400">
              <a:latin typeface="Trebuchet MS" pitchFamily="34" charset="0"/>
            </a:endParaRPr>
          </a:p>
          <a:p>
            <a:r>
              <a:rPr lang="pl-PL" sz="2400" u="sng">
                <a:latin typeface="Trebuchet MS" pitchFamily="34" charset="0"/>
              </a:rPr>
              <a:t>Sprzątanie zabawek</a:t>
            </a:r>
          </a:p>
          <a:p>
            <a:endParaRPr lang="pl-PL" sz="2400">
              <a:latin typeface="Trebuchet MS" pitchFamily="34" charset="0"/>
            </a:endParaRPr>
          </a:p>
          <a:p>
            <a:r>
              <a:rPr lang="pl-PL" sz="2400">
                <a:latin typeface="Trebuchet MS" pitchFamily="34" charset="0"/>
              </a:rPr>
              <a:t>Dziecko starannie poukładało zabawki. Dorosły pyta, kto tak pięknie poukładał zabawki. Inny dorosły uczestniczący w scence woła „To ja, to ja” i dostaje pochwałę oraz nagrodę. Dziecko które posprzątało jest smutne. Omówmy przyczyny i konsekwencje takiego kłamstwa oraz uczucia uczestników scenki.</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Prostokąt 1"/>
          <p:cNvSpPr>
            <a:spLocks noChangeArrowheads="1"/>
          </p:cNvSpPr>
          <p:nvPr/>
        </p:nvSpPr>
        <p:spPr bwMode="auto">
          <a:xfrm>
            <a:off x="509588" y="420688"/>
            <a:ext cx="8890000" cy="5632450"/>
          </a:xfrm>
          <a:prstGeom prst="rect">
            <a:avLst/>
          </a:prstGeom>
          <a:noFill/>
          <a:ln w="9525">
            <a:noFill/>
            <a:miter lim="800000"/>
            <a:headEnd/>
            <a:tailEnd/>
          </a:ln>
        </p:spPr>
        <p:txBody>
          <a:bodyPr>
            <a:spAutoFit/>
          </a:bodyPr>
          <a:lstStyle/>
          <a:p>
            <a:r>
              <a:rPr lang="pl-PL" sz="2400" u="sng">
                <a:latin typeface="Trebuchet MS" pitchFamily="34" charset="0"/>
              </a:rPr>
              <a:t>Gra planszowa</a:t>
            </a:r>
          </a:p>
          <a:p>
            <a:endParaRPr lang="pl-PL" sz="2400">
              <a:latin typeface="Trebuchet MS" pitchFamily="34" charset="0"/>
            </a:endParaRPr>
          </a:p>
          <a:p>
            <a:r>
              <a:rPr lang="pl-PL" sz="2400">
                <a:latin typeface="Trebuchet MS" pitchFamily="34" charset="0"/>
              </a:rPr>
              <a:t>Mama i dziecko grają w grę planszową. Gdy zdarza się sytuacja, że dziecko zaczyna przegrywać i wyrzucenie szóstki przywróciłoby mu szansę wygranej, mama oznajmia ,że musi wyjść do kuchni. Wychodząc  z pokoju mówi: „Teraz twój rzut” Co wybierze dziecko-nieuczciwą wygraną(ustawienie kostki na szóstce) czy przegraną w uczciwy sposób. Przy tym przykładzie warto  się zatrzymać i omówić popełniane w wielu dziecięcych grach oszustwa, począwszy od odliczanek,  po gry sportowe. Co zyskuje nieuczciwa osoba? Co traci?</a:t>
            </a:r>
          </a:p>
          <a:p>
            <a:r>
              <a:rPr lang="pl-PL" sz="2400">
                <a:latin typeface="Trebuchet MS" pitchFamily="34" charset="0"/>
              </a:rPr>
              <a:t>Przeczytajmy młodszym dzieciom wiersz J. Tuwima „O Grzesiu Kłamczuchu”. Zastanówmy się wspólnie, jak określić zachowanie cioci- czy była nieuczciwa, czy też zrobiła zabawny sprawdzian cnót Grzesia.</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Prostokąt 1"/>
          <p:cNvSpPr>
            <a:spLocks noChangeArrowheads="1"/>
          </p:cNvSpPr>
          <p:nvPr/>
        </p:nvSpPr>
        <p:spPr bwMode="auto">
          <a:xfrm>
            <a:off x="449263" y="366713"/>
            <a:ext cx="8890000" cy="4524375"/>
          </a:xfrm>
          <a:prstGeom prst="rect">
            <a:avLst/>
          </a:prstGeom>
          <a:noFill/>
          <a:ln w="9525">
            <a:noFill/>
            <a:miter lim="800000"/>
            <a:headEnd/>
            <a:tailEnd/>
          </a:ln>
        </p:spPr>
        <p:txBody>
          <a:bodyPr>
            <a:spAutoFit/>
          </a:bodyPr>
          <a:lstStyle/>
          <a:p>
            <a:r>
              <a:rPr lang="pl-PL" sz="2400" b="1" u="sng">
                <a:latin typeface="Trebuchet MS" pitchFamily="34" charset="0"/>
              </a:rPr>
              <a:t>Uczciwość  jako nieprzywłaszczanie sobie cudzego mienia</a:t>
            </a:r>
          </a:p>
          <a:p>
            <a:endParaRPr lang="pl-PL" sz="2400" b="1">
              <a:latin typeface="Trebuchet MS" pitchFamily="34" charset="0"/>
            </a:endParaRPr>
          </a:p>
          <a:p>
            <a:r>
              <a:rPr lang="pl-PL" sz="2400">
                <a:latin typeface="Trebuchet MS" pitchFamily="34" charset="0"/>
              </a:rPr>
              <a:t>	Zapytajmy dzieci, czy wiedzą, jak nazywa się zabieranie cudzych rzeczy bez wiedzy i pozwolenia właściciela.</a:t>
            </a:r>
          </a:p>
          <a:p>
            <a:endParaRPr lang="pl-PL" sz="2400">
              <a:latin typeface="Trebuchet MS" pitchFamily="34" charset="0"/>
            </a:endParaRPr>
          </a:p>
          <a:p>
            <a:r>
              <a:rPr lang="pl-PL" sz="2400">
                <a:latin typeface="Trebuchet MS" pitchFamily="34" charset="0"/>
              </a:rPr>
              <a:t>	Jak nazywa się osoba która się tego dopuszcza?</a:t>
            </a:r>
          </a:p>
          <a:p>
            <a:endParaRPr lang="pl-PL" sz="2400">
              <a:latin typeface="Trebuchet MS" pitchFamily="34" charset="0"/>
            </a:endParaRPr>
          </a:p>
          <a:p>
            <a:r>
              <a:rPr lang="pl-PL" sz="2400">
                <a:latin typeface="Trebuchet MS" pitchFamily="34" charset="0"/>
              </a:rPr>
              <a:t>	Dlaczego nie należy kraść? (z faktu czynienia innym krzywdy wywodzi się słowo złodziej, czyli ten który czyni zło).</a:t>
            </a:r>
          </a:p>
          <a:p>
            <a:endParaRPr lang="pl-PL" sz="2400">
              <a:latin typeface="Trebuchet MS" pitchFamily="34" charset="0"/>
            </a:endParaRPr>
          </a:p>
          <a:p>
            <a:r>
              <a:rPr lang="pl-PL" sz="2400">
                <a:latin typeface="Trebuchet MS" pitchFamily="34" charset="0"/>
              </a:rPr>
              <a:t>	Porozmawiajmy z dziećmi, jakiego zła dopuszcza się złodziej.</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rostokąt 2"/>
          <p:cNvSpPr>
            <a:spLocks noChangeArrowheads="1"/>
          </p:cNvSpPr>
          <p:nvPr/>
        </p:nvSpPr>
        <p:spPr bwMode="auto">
          <a:xfrm>
            <a:off x="539750" y="60325"/>
            <a:ext cx="8678863" cy="7016750"/>
          </a:xfrm>
          <a:prstGeom prst="rect">
            <a:avLst/>
          </a:prstGeom>
          <a:noFill/>
          <a:ln w="9525">
            <a:noFill/>
            <a:miter lim="800000"/>
            <a:headEnd/>
            <a:tailEnd/>
          </a:ln>
        </p:spPr>
        <p:txBody>
          <a:bodyPr>
            <a:spAutoFit/>
          </a:bodyPr>
          <a:lstStyle/>
          <a:p>
            <a:r>
              <a:rPr lang="pl-PL" sz="2400">
                <a:latin typeface="Trebuchet MS" pitchFamily="34" charset="0"/>
              </a:rPr>
              <a:t>	Wychowanie do wartości nie jest w literaturze dokładnie definiowane. </a:t>
            </a:r>
          </a:p>
          <a:p>
            <a:r>
              <a:rPr lang="pl-PL" sz="2400">
                <a:latin typeface="Trebuchet MS" pitchFamily="34" charset="0"/>
              </a:rPr>
              <a:t>Ma ono przygotować i zachęcić wychowanka do: odkrywania, przeżywania, porządkowania, urzeczywistnienia i tworzenia wartości, wynikających z przyjęcia określonej filozofii istnienia, poznania świata i człowieka. </a:t>
            </a:r>
          </a:p>
          <a:p>
            <a:r>
              <a:rPr lang="pl-PL" sz="2400">
                <a:latin typeface="Trebuchet MS" pitchFamily="34" charset="0"/>
              </a:rPr>
              <a:t>	Każde wychowanie, musi być w swojej istocie wychowaniem do wartości najpierw podstawowych, z pomocą dorosłych, a potem coraz bardziej samodzielnie odkrywanych i dobrowolnie wybieranych. </a:t>
            </a:r>
          </a:p>
          <a:p>
            <a:r>
              <a:rPr lang="pl-PL" sz="2400">
                <a:latin typeface="Trebuchet MS" pitchFamily="34" charset="0"/>
              </a:rPr>
              <a:t>Zawsze wychowuje się do jakiś określonych nazwą wartości. Np. odpowiedzialność.</a:t>
            </a:r>
          </a:p>
          <a:p>
            <a:r>
              <a:rPr lang="pl-PL" sz="2400">
                <a:latin typeface="Trebuchet MS" pitchFamily="34" charset="0"/>
              </a:rPr>
              <a:t>	Wychowanie do wartości na początku ma charakter naturalny- jak w rodzinie, oraz programowy, przemyślany treściowo i metodycznie- jak w przedszkolu, szkole.</a:t>
            </a:r>
          </a:p>
          <a:p>
            <a:r>
              <a:rPr lang="pl-PL" sz="2400">
                <a:latin typeface="Trebuchet MS" pitchFamily="34" charset="0"/>
              </a:rPr>
              <a:t>	Ocena zachowań zależy w głównej mierze od preferencji wartości w różnych środowiskach, które dziecko spotyka na swej drodze.</a:t>
            </a:r>
          </a:p>
          <a:p>
            <a:endParaRPr lang="pl-PL">
              <a:latin typeface="Trebuchet MS"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Prostokąt 1"/>
          <p:cNvSpPr>
            <a:spLocks noChangeArrowheads="1"/>
          </p:cNvSpPr>
          <p:nvPr/>
        </p:nvSpPr>
        <p:spPr bwMode="auto">
          <a:xfrm>
            <a:off x="509588" y="455613"/>
            <a:ext cx="9144000" cy="4845050"/>
          </a:xfrm>
          <a:prstGeom prst="rect">
            <a:avLst/>
          </a:prstGeom>
          <a:noFill/>
          <a:ln w="9525">
            <a:noFill/>
            <a:miter lim="800000"/>
            <a:headEnd/>
            <a:tailEnd/>
          </a:ln>
        </p:spPr>
        <p:txBody>
          <a:bodyPr>
            <a:spAutoFit/>
          </a:bodyPr>
          <a:lstStyle/>
          <a:p>
            <a:r>
              <a:rPr lang="pl-PL" sz="2400" b="1" u="sng">
                <a:latin typeface="Trebuchet MS" pitchFamily="34" charset="0"/>
              </a:rPr>
              <a:t>Uczciwość leży w interesie wszystkich</a:t>
            </a:r>
          </a:p>
          <a:p>
            <a:endParaRPr lang="pl-PL" sz="2000" b="1" u="sng">
              <a:latin typeface="Trebuchet MS" pitchFamily="34" charset="0"/>
            </a:endParaRPr>
          </a:p>
          <a:p>
            <a:r>
              <a:rPr lang="pl-PL" sz="2000">
                <a:latin typeface="Trebuchet MS" pitchFamily="34" charset="0"/>
              </a:rPr>
              <a:t>	Przeczytajmy dzieciom piękną ,wierszowaną opowieść Zofii Rogoszówny „Dzieci Pana Majstra” W książce przejawia się refren „I niech każdy z was pamięta, cudza własność to rzecz święta”</a:t>
            </a:r>
          </a:p>
          <a:p>
            <a:r>
              <a:rPr lang="pl-PL" sz="2000">
                <a:latin typeface="Trebuchet MS" pitchFamily="34" charset="0"/>
              </a:rPr>
              <a:t>	Uczmy dzieci czerpania przyjemności z tego, co dobre. Dajmy każdemu dziecku szanse odnoszenia sukcesów na własna miarę.</a:t>
            </a:r>
          </a:p>
          <a:p>
            <a:endParaRPr lang="pl-PL" sz="2400">
              <a:latin typeface="Trebuchet MS" pitchFamily="34" charset="0"/>
            </a:endParaRPr>
          </a:p>
          <a:p>
            <a:r>
              <a:rPr lang="pl-PL" sz="2400" b="1" u="sng">
                <a:latin typeface="Trebuchet MS" pitchFamily="34" charset="0"/>
              </a:rPr>
              <a:t>Uczciwość jako rzetelność</a:t>
            </a:r>
          </a:p>
          <a:p>
            <a:endParaRPr lang="pl-PL" sz="2000" b="1" u="sng">
              <a:latin typeface="Trebuchet MS" pitchFamily="34" charset="0"/>
            </a:endParaRPr>
          </a:p>
          <a:p>
            <a:r>
              <a:rPr lang="pl-PL" sz="2000">
                <a:latin typeface="Trebuchet MS" pitchFamily="34" charset="0"/>
              </a:rPr>
              <a:t>	Bardzo ważnym przejawem uczciwości jest rzetelność we wszystkim co robimy, a zwłaszcza w wywiązywaniu się z obowiązków. Jedną z najważniejszych dziedzin, w których można i należy wykazać się uczciwością, jest praca, a w przypadku uczniów nauka.</a:t>
            </a:r>
          </a:p>
          <a:p>
            <a:r>
              <a:rPr lang="pl-PL" sz="2000">
                <a:latin typeface="Trebuchet MS" pitchFamily="34" charset="0"/>
              </a:rPr>
              <a:t>	Podsumujmy w rozmowie z dziećmi nasze rozważania o uczciwości.</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523875" y="528638"/>
            <a:ext cx="9144000" cy="4789487"/>
          </a:xfrm>
          <a:prstGeom prst="rect">
            <a:avLst/>
          </a:prstGeom>
        </p:spPr>
        <p:txBody>
          <a:bodyPr>
            <a:spAutoFit/>
          </a:bodyPr>
          <a:lstStyle/>
          <a:p>
            <a:r>
              <a:rPr lang="pl-PL" sz="2800" b="1" u="sng">
                <a:latin typeface="Trebuchet MS" pitchFamily="34" charset="0"/>
              </a:rPr>
              <a:t>Uczciwość</a:t>
            </a:r>
            <a:r>
              <a:rPr lang="pl-PL" sz="2800">
                <a:latin typeface="Trebuchet MS" pitchFamily="34" charset="0"/>
              </a:rPr>
              <a:t> to:</a:t>
            </a:r>
          </a:p>
          <a:p>
            <a:endParaRPr lang="pl-PL" sz="2800">
              <a:latin typeface="Trebuchet MS" pitchFamily="34" charset="0"/>
            </a:endParaRPr>
          </a:p>
          <a:p>
            <a:pPr>
              <a:buFont typeface="Arial" charset="0"/>
              <a:buChar char="•"/>
            </a:pPr>
            <a:r>
              <a:rPr lang="pl-PL" sz="2800">
                <a:latin typeface="Trebuchet MS" pitchFamily="34" charset="0"/>
              </a:rPr>
              <a:t> mówienie prawdy, nawet gdy jest dla nas niewygodna i może narazić nas na przykrości</a:t>
            </a:r>
          </a:p>
          <a:p>
            <a:pPr>
              <a:buFont typeface="Arial" charset="0"/>
              <a:buChar char="•"/>
            </a:pPr>
            <a:r>
              <a:rPr lang="pl-PL" sz="2800">
                <a:latin typeface="Trebuchet MS" pitchFamily="34" charset="0"/>
              </a:rPr>
              <a:t> przyznawanie się do winy i naprawianie wyrządzonych przez siebie szkód</a:t>
            </a:r>
          </a:p>
          <a:p>
            <a:pPr>
              <a:buFont typeface="Arial" charset="0"/>
              <a:buChar char="•"/>
            </a:pPr>
            <a:r>
              <a:rPr lang="pl-PL" sz="2800">
                <a:latin typeface="Trebuchet MS" pitchFamily="34" charset="0"/>
              </a:rPr>
              <a:t> nieprzywłaszczanie sobie  cudzej  własność  i poszanowanie jej</a:t>
            </a:r>
          </a:p>
          <a:p>
            <a:pPr>
              <a:buFont typeface="Arial" charset="0"/>
              <a:buChar char="•"/>
            </a:pPr>
            <a:r>
              <a:rPr lang="pl-PL" sz="2800">
                <a:latin typeface="Trebuchet MS" pitchFamily="34" charset="0"/>
              </a:rPr>
              <a:t> staranne i należyte  wykonywanie  swoich prac i obowiązków</a:t>
            </a:r>
          </a:p>
          <a:p>
            <a:pPr>
              <a:buFont typeface="Arial" charset="0"/>
              <a:buChar char="•"/>
            </a:pPr>
            <a:r>
              <a:rPr lang="pl-PL" sz="2800">
                <a:latin typeface="Trebuchet MS" pitchFamily="34" charset="0"/>
              </a:rPr>
              <a:t> pisanie i mówienie zgodnie z faktami</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Prostokąt 1"/>
          <p:cNvSpPr>
            <a:spLocks noChangeArrowheads="1"/>
          </p:cNvSpPr>
          <p:nvPr/>
        </p:nvSpPr>
        <p:spPr bwMode="auto">
          <a:xfrm>
            <a:off x="404813" y="473075"/>
            <a:ext cx="9023350" cy="5934075"/>
          </a:xfrm>
          <a:prstGeom prst="rect">
            <a:avLst/>
          </a:prstGeom>
          <a:noFill/>
          <a:ln w="9525">
            <a:noFill/>
            <a:miter lim="800000"/>
            <a:headEnd/>
            <a:tailEnd/>
          </a:ln>
        </p:spPr>
        <p:txBody>
          <a:bodyPr>
            <a:spAutoFit/>
          </a:bodyPr>
          <a:lstStyle/>
          <a:p>
            <a:r>
              <a:rPr lang="pl-PL" sz="2400">
                <a:latin typeface="Trebuchet MS" pitchFamily="34" charset="0"/>
              </a:rPr>
              <a:t>	Uczciwość buduje nasze  poczucie własnej wartości, a także zaufanie innych do nas; pozwala unikać błędów, strat i nieszczęść.</a:t>
            </a:r>
          </a:p>
          <a:p>
            <a:endParaRPr lang="pl-PL" sz="2400">
              <a:latin typeface="Trebuchet MS" pitchFamily="34" charset="0"/>
            </a:endParaRPr>
          </a:p>
          <a:p>
            <a:r>
              <a:rPr lang="pl-PL" sz="2400">
                <a:latin typeface="Trebuchet MS" pitchFamily="34" charset="0"/>
              </a:rPr>
              <a:t>	Poprzez uczciwość okazujemy szacunek innym: dbamy o ich dobro i uczucia, a także siebie: dbamy o swoje dobre imię, wiarygodność o dobre samopoczucie moralne.</a:t>
            </a:r>
          </a:p>
          <a:p>
            <a:endParaRPr lang="pl-PL" sz="2400">
              <a:latin typeface="Trebuchet MS" pitchFamily="34" charset="0"/>
            </a:endParaRPr>
          </a:p>
          <a:p>
            <a:r>
              <a:rPr lang="pl-PL" sz="2400">
                <a:latin typeface="Trebuchet MS" pitchFamily="34" charset="0"/>
              </a:rPr>
              <a:t>	Zachęćmy dzieci do absolutnej uczciwości w czasie jednego tygodnia. Niech w tym czasie postarają się nie kłamać, przyznawać się do winy. Przedłużajmy zasadę uczciwego postępowania na każdy kolejny tydzień.</a:t>
            </a:r>
          </a:p>
          <a:p>
            <a:r>
              <a:rPr lang="pl-PL" sz="2400">
                <a:latin typeface="Trebuchet MS" pitchFamily="34" charset="0"/>
              </a:rPr>
              <a:t>	</a:t>
            </a:r>
          </a:p>
          <a:p>
            <a:r>
              <a:rPr lang="pl-PL" sz="2400">
                <a:latin typeface="Trebuchet MS" pitchFamily="34" charset="0"/>
              </a:rPr>
              <a:t>	Ważne sprawy  nie ulegają zmianie. Wciąż należy być uczciwym i prawdomównym. (Laura Ingalls Wilder, autorka książki „Domek na prerii”)</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Prostokąt 1"/>
          <p:cNvSpPr>
            <a:spLocks noChangeArrowheads="1"/>
          </p:cNvSpPr>
          <p:nvPr/>
        </p:nvSpPr>
        <p:spPr bwMode="auto">
          <a:xfrm>
            <a:off x="419100" y="484188"/>
            <a:ext cx="8980488" cy="4154487"/>
          </a:xfrm>
          <a:prstGeom prst="rect">
            <a:avLst/>
          </a:prstGeom>
          <a:noFill/>
          <a:ln w="9525">
            <a:noFill/>
            <a:miter lim="800000"/>
            <a:headEnd/>
            <a:tailEnd/>
          </a:ln>
        </p:spPr>
        <p:txBody>
          <a:bodyPr>
            <a:spAutoFit/>
          </a:bodyPr>
          <a:lstStyle/>
          <a:p>
            <a:r>
              <a:rPr lang="pl-PL" sz="2400" b="1">
                <a:latin typeface="Trebuchet MS" pitchFamily="34" charset="0"/>
              </a:rPr>
              <a:t>Polecane lektury dla dzieci w których znajdują się przykłady uczciwości lub braku uczciwości:</a:t>
            </a:r>
          </a:p>
          <a:p>
            <a:endParaRPr lang="pl-PL" sz="2400">
              <a:latin typeface="Trebuchet MS" pitchFamily="34" charset="0"/>
            </a:endParaRPr>
          </a:p>
          <a:p>
            <a:r>
              <a:rPr lang="pl-PL" sz="2400">
                <a:latin typeface="Trebuchet MS" pitchFamily="34" charset="0"/>
              </a:rPr>
              <a:t>Hans Christian Andersen, </a:t>
            </a:r>
            <a:r>
              <a:rPr lang="pl-PL" sz="2400" i="1">
                <a:latin typeface="Trebuchet MS" pitchFamily="34" charset="0"/>
              </a:rPr>
              <a:t>“Nowe szaty cesarza”</a:t>
            </a:r>
          </a:p>
          <a:p>
            <a:r>
              <a:rPr lang="pl-PL" sz="2400">
                <a:latin typeface="Trebuchet MS" pitchFamily="34" charset="0"/>
              </a:rPr>
              <a:t>Jan Brzechwa,  </a:t>
            </a:r>
            <a:r>
              <a:rPr lang="pl-PL" sz="2400" i="1">
                <a:latin typeface="Trebuchet MS" pitchFamily="34" charset="0"/>
              </a:rPr>
              <a:t>„Kłamczucha”, „Pchła Szachrajka”, „Szelmowstwa Lisa Witalisa”</a:t>
            </a:r>
          </a:p>
          <a:p>
            <a:r>
              <a:rPr lang="pl-PL" sz="2400">
                <a:latin typeface="Trebuchet MS" pitchFamily="34" charset="0"/>
              </a:rPr>
              <a:t>Erich  Kastner, </a:t>
            </a:r>
            <a:r>
              <a:rPr lang="pl-PL" sz="2400" i="1">
                <a:latin typeface="Trebuchet MS" pitchFamily="34" charset="0"/>
              </a:rPr>
              <a:t>„Mania czy Ania”</a:t>
            </a:r>
          </a:p>
          <a:p>
            <a:r>
              <a:rPr lang="pl-PL" sz="2400">
                <a:latin typeface="Trebuchet MS" pitchFamily="34" charset="0"/>
              </a:rPr>
              <a:t>Carlo Collodi, </a:t>
            </a:r>
            <a:r>
              <a:rPr lang="pl-PL" sz="2400" i="1">
                <a:latin typeface="Trebuchet MS" pitchFamily="34" charset="0"/>
              </a:rPr>
              <a:t>„Pinokio”</a:t>
            </a:r>
          </a:p>
          <a:p>
            <a:r>
              <a:rPr lang="pl-PL" sz="2400">
                <a:latin typeface="Trebuchet MS" pitchFamily="34" charset="0"/>
              </a:rPr>
              <a:t>Zofia Rogoszówna, </a:t>
            </a:r>
            <a:r>
              <a:rPr lang="pl-PL" sz="2400" i="1">
                <a:latin typeface="Trebuchet MS" pitchFamily="34" charset="0"/>
              </a:rPr>
              <a:t>„Dzieci Pana Majstra”</a:t>
            </a:r>
          </a:p>
          <a:p>
            <a:r>
              <a:rPr lang="pl-PL" sz="2400">
                <a:latin typeface="Trebuchet MS" pitchFamily="34" charset="0"/>
              </a:rPr>
              <a:t>Małgorzata Strzałkowska, </a:t>
            </a:r>
            <a:r>
              <a:rPr lang="pl-PL" sz="2400" i="1">
                <a:latin typeface="Trebuchet MS" pitchFamily="34" charset="0"/>
              </a:rPr>
              <a:t>„Rady nie od parady”</a:t>
            </a:r>
          </a:p>
          <a:p>
            <a:r>
              <a:rPr lang="pl-PL" sz="2400">
                <a:latin typeface="Trebuchet MS" pitchFamily="34" charset="0"/>
              </a:rPr>
              <a:t>Eric Knight, </a:t>
            </a:r>
            <a:r>
              <a:rPr lang="pl-PL" sz="2400" i="1">
                <a:latin typeface="Trebuchet MS" pitchFamily="34" charset="0"/>
              </a:rPr>
              <a:t>„Lessie wróć”</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Prostokąt 1"/>
          <p:cNvSpPr>
            <a:spLocks noChangeArrowheads="1"/>
          </p:cNvSpPr>
          <p:nvPr/>
        </p:nvSpPr>
        <p:spPr bwMode="auto">
          <a:xfrm>
            <a:off x="2143125" y="2471738"/>
            <a:ext cx="5651500" cy="1311275"/>
          </a:xfrm>
          <a:prstGeom prst="rect">
            <a:avLst/>
          </a:prstGeom>
          <a:noFill/>
          <a:ln w="9525">
            <a:noFill/>
            <a:miter lim="800000"/>
            <a:headEnd/>
            <a:tailEnd/>
          </a:ln>
        </p:spPr>
        <p:txBody>
          <a:bodyPr>
            <a:spAutoFit/>
          </a:bodyPr>
          <a:lstStyle/>
          <a:p>
            <a:r>
              <a:rPr lang="pl-PL" sz="8000">
                <a:latin typeface="Trebuchet MS" pitchFamily="34" charset="0"/>
              </a:rPr>
              <a:t>SZACUNEK</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Prostokąt 1"/>
          <p:cNvSpPr>
            <a:spLocks noChangeArrowheads="1"/>
          </p:cNvSpPr>
          <p:nvPr/>
        </p:nvSpPr>
        <p:spPr bwMode="auto">
          <a:xfrm>
            <a:off x="630238" y="539750"/>
            <a:ext cx="9232900" cy="5694363"/>
          </a:xfrm>
          <a:prstGeom prst="rect">
            <a:avLst/>
          </a:prstGeom>
          <a:noFill/>
          <a:ln w="9525">
            <a:noFill/>
            <a:miter lim="800000"/>
            <a:headEnd/>
            <a:tailEnd/>
          </a:ln>
        </p:spPr>
        <p:txBody>
          <a:bodyPr>
            <a:spAutoFit/>
          </a:bodyPr>
          <a:lstStyle/>
          <a:p>
            <a:r>
              <a:rPr lang="pl-PL" sz="2800" b="1">
                <a:latin typeface="Trebuchet MS" pitchFamily="34" charset="0"/>
              </a:rPr>
              <a:t>	</a:t>
            </a:r>
            <a:r>
              <a:rPr lang="pl-PL" sz="2800" b="1" u="sng">
                <a:latin typeface="Trebuchet MS" pitchFamily="34" charset="0"/>
              </a:rPr>
              <a:t>Szacunek</a:t>
            </a:r>
            <a:r>
              <a:rPr lang="pl-PL" sz="2800" b="1">
                <a:latin typeface="Trebuchet MS" pitchFamily="34" charset="0"/>
              </a:rPr>
              <a:t> jest to grzeczność połączona z troską o uczucia i dobro drugiej osoby.</a:t>
            </a:r>
          </a:p>
          <a:p>
            <a:endParaRPr lang="pl-PL" sz="2800" b="1">
              <a:latin typeface="Trebuchet MS" pitchFamily="34" charset="0"/>
            </a:endParaRPr>
          </a:p>
          <a:p>
            <a:r>
              <a:rPr lang="pl-PL" sz="2800">
                <a:latin typeface="Trebuchet MS" pitchFamily="34" charset="0"/>
              </a:rPr>
              <a:t>	Szacunek jest wartością moralną ,wskazówką, jak traktować siebie i innych ludzi ,by nie naruszyć swojej ani cudzej godności.</a:t>
            </a:r>
          </a:p>
          <a:p>
            <a:endParaRPr lang="pl-PL" sz="2800">
              <a:latin typeface="Trebuchet MS" pitchFamily="34" charset="0"/>
            </a:endParaRPr>
          </a:p>
          <a:p>
            <a:r>
              <a:rPr lang="pl-PL" sz="2800">
                <a:latin typeface="Trebuchet MS" pitchFamily="34" charset="0"/>
              </a:rPr>
              <a:t> 	Szacunek jest fundamentem wszystkich innych wartości moralnych. Jeżeli mamy szacunek do siebie i innych ludzi, respektujemy także pozostałe wartości moralne- nie kłamiemy, nie kradniemy, nie krzywdzimy innych, staramy się postępować mądrze i sprawiedliwie, dbamy o przyrodę i piękno, aby służyły nam innym.</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Prostokąt 1"/>
          <p:cNvSpPr>
            <a:spLocks noChangeArrowheads="1"/>
          </p:cNvSpPr>
          <p:nvPr/>
        </p:nvSpPr>
        <p:spPr bwMode="auto">
          <a:xfrm>
            <a:off x="509588" y="417513"/>
            <a:ext cx="8769350" cy="5568950"/>
          </a:xfrm>
          <a:prstGeom prst="rect">
            <a:avLst/>
          </a:prstGeom>
          <a:noFill/>
          <a:ln w="9525">
            <a:noFill/>
            <a:miter lim="800000"/>
            <a:headEnd/>
            <a:tailEnd/>
          </a:ln>
        </p:spPr>
        <p:txBody>
          <a:bodyPr>
            <a:spAutoFit/>
          </a:bodyPr>
          <a:lstStyle/>
          <a:p>
            <a:r>
              <a:rPr lang="pl-PL" sz="2400">
                <a:latin typeface="Trebuchet MS" pitchFamily="34" charset="0"/>
              </a:rPr>
              <a:t>	Traktowanie dziecka z szacunkiem jest nie tylko wyrazem kultury osoby dorosłej , ale przede wszystkim warunkiem zdrowego rozwoju emocjonalnego dziecka. Jest to także niezbędny warunek  skutecznego nauczania wartości.</a:t>
            </a:r>
          </a:p>
          <a:p>
            <a:endParaRPr lang="pl-PL" sz="2400">
              <a:latin typeface="Trebuchet MS" pitchFamily="34" charset="0"/>
            </a:endParaRPr>
          </a:p>
          <a:p>
            <a:r>
              <a:rPr lang="pl-PL" sz="2400">
                <a:latin typeface="Trebuchet MS" pitchFamily="34" charset="0"/>
              </a:rPr>
              <a:t>	Jeżeli chcemy nauczyć dziecko prawdziwego szacunku, powinniśmy od urodzenia zawsze traktować je z szacunkiem: grzecznie , z troską o jego uczucia i dobro i stopniowo wymagać od niego wzajemności. Dziecko któremu nie okazujemy szacunku, nie zbuduje szacunku dla  samego siebie, zaś szacunek dla siebie jest warunkiem odczuwania i okazywania prawdziwego szacunku innym. Dzieci, które czują się lekceważone  czy poniżane, gdy dorosną  odpłacą tym samym. Popełniamy błąd, wymuszając na dzieciach okazywanie nam szacunku, gdy sami łamiemy tę wartość.</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Prostokąt 1"/>
          <p:cNvSpPr>
            <a:spLocks noChangeArrowheads="1"/>
          </p:cNvSpPr>
          <p:nvPr/>
        </p:nvSpPr>
        <p:spPr bwMode="auto">
          <a:xfrm>
            <a:off x="584200" y="479425"/>
            <a:ext cx="8769350" cy="5632450"/>
          </a:xfrm>
          <a:prstGeom prst="rect">
            <a:avLst/>
          </a:prstGeom>
          <a:noFill/>
          <a:ln w="9525">
            <a:noFill/>
            <a:miter lim="800000"/>
            <a:headEnd/>
            <a:tailEnd/>
          </a:ln>
        </p:spPr>
        <p:txBody>
          <a:bodyPr>
            <a:spAutoFit/>
          </a:bodyPr>
          <a:lstStyle/>
          <a:p>
            <a:r>
              <a:rPr lang="pl-PL" sz="3600" b="1">
                <a:latin typeface="Trebuchet MS" pitchFamily="34" charset="0"/>
              </a:rPr>
              <a:t>	Dziecko jest jak walizka-to z niej wyjmiesz, co do niej włożysz.</a:t>
            </a:r>
          </a:p>
          <a:p>
            <a:endParaRPr lang="pl-PL" sz="3600" b="1">
              <a:latin typeface="Trebuchet MS" pitchFamily="34" charset="0"/>
            </a:endParaRPr>
          </a:p>
          <a:p>
            <a:r>
              <a:rPr lang="pl-PL" sz="3600">
                <a:latin typeface="Trebuchet MS" pitchFamily="34" charset="0"/>
              </a:rPr>
              <a:t>	Omawiając szacunek zwróćmy uwagę na troskę o uczucia innych ludzi. Często uważa się ,ze wystarczą grzeczne słowa i dobre maniery, by okazać szacunek. Ale nie wystarczą. Jeżeli ignorujemy uczucia innych ludzi, możemy ich nieświadomie ranić.</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523875" y="382588"/>
            <a:ext cx="10118725" cy="4965700"/>
          </a:xfrm>
          <a:prstGeom prst="rect">
            <a:avLst/>
          </a:prstGeom>
        </p:spPr>
        <p:txBody>
          <a:bodyPr>
            <a:spAutoFit/>
          </a:bodyPr>
          <a:lstStyle/>
          <a:p>
            <a:r>
              <a:rPr lang="pl-PL" sz="3200" u="sng">
                <a:latin typeface="Trebuchet MS" pitchFamily="34" charset="0"/>
              </a:rPr>
              <a:t>Składowe szacunku</a:t>
            </a:r>
          </a:p>
          <a:p>
            <a:endParaRPr lang="pl-PL" sz="3200" u="sng">
              <a:latin typeface="Trebuchet MS" pitchFamily="34" charset="0"/>
            </a:endParaRPr>
          </a:p>
          <a:p>
            <a:pPr>
              <a:buFont typeface="Arial" charset="0"/>
              <a:buChar char="•"/>
            </a:pPr>
            <a:r>
              <a:rPr lang="pl-PL" sz="3200">
                <a:latin typeface="Trebuchet MS" pitchFamily="34" charset="0"/>
              </a:rPr>
              <a:t> grzeczność, dobre maniery</a:t>
            </a:r>
          </a:p>
          <a:p>
            <a:pPr>
              <a:buFont typeface="Arial" charset="0"/>
              <a:buChar char="•"/>
            </a:pPr>
            <a:r>
              <a:rPr lang="pl-PL" sz="3200">
                <a:latin typeface="Trebuchet MS" pitchFamily="34" charset="0"/>
              </a:rPr>
              <a:t> dbałość o uczucia innych, poszanowanie cudzej godności</a:t>
            </a:r>
          </a:p>
          <a:p>
            <a:pPr>
              <a:buFont typeface="Arial" charset="0"/>
              <a:buChar char="•"/>
            </a:pPr>
            <a:r>
              <a:rPr lang="pl-PL" sz="3200">
                <a:latin typeface="Trebuchet MS" pitchFamily="34" charset="0"/>
              </a:rPr>
              <a:t> poszanowanie odmienności</a:t>
            </a:r>
          </a:p>
          <a:p>
            <a:pPr>
              <a:buFont typeface="Arial" charset="0"/>
              <a:buChar char="•"/>
            </a:pPr>
            <a:r>
              <a:rPr lang="pl-PL" sz="3200">
                <a:latin typeface="Trebuchet MS" pitchFamily="34" charset="0"/>
              </a:rPr>
              <a:t> honor –dbałość o swoje dobre imię, dotrzymywanie  słowa</a:t>
            </a:r>
          </a:p>
          <a:p>
            <a:pPr>
              <a:buFont typeface="Arial" charset="0"/>
              <a:buChar char="•"/>
            </a:pPr>
            <a:r>
              <a:rPr lang="pl-PL" sz="3200">
                <a:latin typeface="Trebuchet MS" pitchFamily="34" charset="0"/>
              </a:rPr>
              <a:t> dbałość o własne dobro np. zdrowie, wykształcenie.</a:t>
            </a:r>
          </a:p>
          <a:p>
            <a:pPr>
              <a:buFont typeface="Arial" charset="0"/>
              <a:buChar char="•"/>
            </a:pPr>
            <a:r>
              <a:rPr lang="pl-PL" sz="3200">
                <a:latin typeface="Trebuchet MS" pitchFamily="34" charset="0"/>
              </a:rPr>
              <a:t> podziw, uznanie, docenianie</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523875" y="293688"/>
            <a:ext cx="9413875" cy="5273675"/>
          </a:xfrm>
          <a:prstGeom prst="rect">
            <a:avLst/>
          </a:prstGeom>
        </p:spPr>
        <p:txBody>
          <a:bodyPr>
            <a:spAutoFit/>
          </a:bodyPr>
          <a:lstStyle/>
          <a:p>
            <a:r>
              <a:rPr lang="pl-PL" sz="2000" b="1" u="sng">
                <a:latin typeface="Trebuchet MS" pitchFamily="34" charset="0"/>
              </a:rPr>
              <a:t>Grzeczność</a:t>
            </a:r>
            <a:r>
              <a:rPr lang="pl-PL" sz="2000">
                <a:latin typeface="Trebuchet MS" pitchFamily="34" charset="0"/>
              </a:rPr>
              <a:t> stanowi punkt wyjścia dla szacunku, choć sama nie jest jego gwarantem. </a:t>
            </a:r>
          </a:p>
          <a:p>
            <a:r>
              <a:rPr lang="pl-PL" sz="2000">
                <a:latin typeface="Trebuchet MS" pitchFamily="34" charset="0"/>
              </a:rPr>
              <a:t>Rozmowa o grzeczności jest okazją do przypomnienia dzieciom zwrotów grzecznościowych.</a:t>
            </a:r>
          </a:p>
          <a:p>
            <a:endParaRPr lang="pl-PL" sz="2000">
              <a:latin typeface="Trebuchet MS" pitchFamily="34" charset="0"/>
            </a:endParaRPr>
          </a:p>
          <a:p>
            <a:r>
              <a:rPr lang="pl-PL" sz="2000" b="1" u="sng">
                <a:latin typeface="Trebuchet MS" pitchFamily="34" charset="0"/>
              </a:rPr>
              <a:t>Grzeczne i niegrzeczne zwroty</a:t>
            </a:r>
            <a:r>
              <a:rPr lang="pl-PL" sz="2000">
                <a:latin typeface="Trebuchet MS" pitchFamily="34" charset="0"/>
              </a:rPr>
              <a:t>-dzieci wymyślają sytuacje i odgrywają role osoby grzecznej i niegrzecznej. Kiedy mamy większe szanse  przekonać do współdziałania i pomocy innych ludzi?</a:t>
            </a:r>
          </a:p>
          <a:p>
            <a:endParaRPr lang="pl-PL" sz="2000">
              <a:latin typeface="Trebuchet MS" pitchFamily="34" charset="0"/>
            </a:endParaRPr>
          </a:p>
          <a:p>
            <a:r>
              <a:rPr lang="pl-PL" sz="2000" b="1" u="sng">
                <a:latin typeface="Trebuchet MS" pitchFamily="34" charset="0"/>
              </a:rPr>
              <a:t>Grzeczność w gestach i zachowaniu</a:t>
            </a:r>
          </a:p>
          <a:p>
            <a:pPr>
              <a:buFont typeface="Arial" charset="0"/>
              <a:buNone/>
            </a:pPr>
            <a:r>
              <a:rPr lang="pl-PL" sz="2000">
                <a:latin typeface="Trebuchet MS" pitchFamily="34" charset="0"/>
              </a:rPr>
              <a:t>	Czy istnieją jakieś współczesne formy zachowań, poprzez które wyrażamy szacunek?</a:t>
            </a:r>
          </a:p>
          <a:p>
            <a:r>
              <a:rPr lang="pl-PL" sz="2000">
                <a:latin typeface="Trebuchet MS" pitchFamily="34" charset="0"/>
              </a:rPr>
              <a:t>	Uczmy dzieci prawidłowego zachowania się przy stole. Warto także uświadamiać dzieciom, jak ważne jest zasłanianie ust w czasie ziewania, kichania, i kaszlu oraz przypominać im o tym w odpowiednich sytuacjach. Pozostawianie po sobie porządku jest przejawem kultury  oraz szacunku dla siebie i innych.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ytuł 1"/>
          <p:cNvSpPr>
            <a:spLocks noGrp="1"/>
          </p:cNvSpPr>
          <p:nvPr>
            <p:ph type="title"/>
          </p:nvPr>
        </p:nvSpPr>
        <p:spPr>
          <a:xfrm>
            <a:off x="677863" y="609600"/>
            <a:ext cx="8596312" cy="919163"/>
          </a:xfrm>
        </p:spPr>
        <p:txBody>
          <a:bodyPr/>
          <a:lstStyle/>
          <a:p>
            <a:r>
              <a:rPr lang="pl-PL" sz="4000" smtClean="0"/>
              <a:t>Kto i jak wychowuje do wartości?</a:t>
            </a:r>
          </a:p>
        </p:txBody>
      </p:sp>
      <p:sp>
        <p:nvSpPr>
          <p:cNvPr id="3" name="Symbol zastępczy zawartości 2">
            <a:extLst>
              <a:ext uri="{FF2B5EF4-FFF2-40B4-BE49-F238E27FC236}"/>
            </a:extLst>
          </p:cNvPr>
          <p:cNvSpPr>
            <a:spLocks noGrp="1"/>
          </p:cNvSpPr>
          <p:nvPr>
            <p:ph idx="1"/>
          </p:nvPr>
        </p:nvSpPr>
        <p:spPr>
          <a:xfrm>
            <a:off x="796925" y="1528763"/>
            <a:ext cx="8596313" cy="3881437"/>
          </a:xfrm>
        </p:spPr>
        <p:txBody>
          <a:bodyPr>
            <a:normAutofit/>
          </a:bodyPr>
          <a:lstStyle/>
          <a:p>
            <a:pPr marL="0" indent="0">
              <a:buFont typeface="Wingdings 3" pitchFamily="18" charset="2"/>
              <a:buNone/>
            </a:pPr>
            <a:r>
              <a:rPr lang="pl-PL" sz="3200" smtClean="0">
                <a:solidFill>
                  <a:schemeClr val="tx1"/>
                </a:solidFill>
              </a:rPr>
              <a:t>Na proces wychowania do wartości mają wpływ:</a:t>
            </a:r>
          </a:p>
          <a:p>
            <a:pPr marL="0" indent="0"/>
            <a:r>
              <a:rPr lang="pl-PL" sz="3200" smtClean="0">
                <a:solidFill>
                  <a:schemeClr val="tx1"/>
                </a:solidFill>
              </a:rPr>
              <a:t>1. Środowisko rodzinne</a:t>
            </a:r>
          </a:p>
          <a:p>
            <a:pPr marL="0" indent="0"/>
            <a:r>
              <a:rPr lang="pl-PL" sz="3200" smtClean="0">
                <a:solidFill>
                  <a:schemeClr val="tx1"/>
                </a:solidFill>
              </a:rPr>
              <a:t>2. Środowisko przedszkolne </a:t>
            </a:r>
          </a:p>
          <a:p>
            <a:pPr marL="0" indent="0"/>
            <a:r>
              <a:rPr lang="pl-PL" sz="3200" smtClean="0">
                <a:solidFill>
                  <a:schemeClr val="tx1"/>
                </a:solidFill>
              </a:rPr>
              <a:t>3. Środowisko rówieśnicze</a:t>
            </a:r>
          </a:p>
          <a:p>
            <a:pPr marL="0" indent="0"/>
            <a:r>
              <a:rPr lang="pl-PL" sz="3200" smtClean="0">
                <a:solidFill>
                  <a:schemeClr val="tx1"/>
                </a:solidFill>
              </a:rPr>
              <a:t>4. Społeczeństwo i kultura</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Prostokąt 1"/>
          <p:cNvSpPr>
            <a:spLocks noChangeArrowheads="1"/>
          </p:cNvSpPr>
          <p:nvPr/>
        </p:nvSpPr>
        <p:spPr bwMode="auto">
          <a:xfrm>
            <a:off x="614363" y="411163"/>
            <a:ext cx="8724900" cy="4633912"/>
          </a:xfrm>
          <a:prstGeom prst="rect">
            <a:avLst/>
          </a:prstGeom>
          <a:noFill/>
          <a:ln w="9525">
            <a:noFill/>
            <a:miter lim="800000"/>
            <a:headEnd/>
            <a:tailEnd/>
          </a:ln>
        </p:spPr>
        <p:txBody>
          <a:bodyPr>
            <a:spAutoFit/>
          </a:bodyPr>
          <a:lstStyle/>
          <a:p>
            <a:pPr algn="just">
              <a:lnSpc>
                <a:spcPct val="115000"/>
              </a:lnSpc>
              <a:spcAft>
                <a:spcPts val="1000"/>
              </a:spcAft>
            </a:pPr>
            <a:r>
              <a:rPr lang="pl-PL" sz="2800" b="1" u="sng">
                <a:latin typeface="Trebuchet MS" pitchFamily="34" charset="0"/>
                <a:ea typeface="Calibri" pitchFamily="34" charset="0"/>
                <a:cs typeface="Times New Roman" pitchFamily="18" charset="0"/>
              </a:rPr>
              <a:t>Dbałość o uczucia i poszanowanie cudzej godności</a:t>
            </a:r>
            <a:endParaRPr lang="pl-PL" sz="2800">
              <a:latin typeface="Trebuchet MS" pitchFamily="34" charset="0"/>
              <a:ea typeface="Calibri" pitchFamily="34" charset="0"/>
              <a:cs typeface="Times New Roman" pitchFamily="18" charset="0"/>
            </a:endParaRPr>
          </a:p>
          <a:p>
            <a:pPr algn="just">
              <a:lnSpc>
                <a:spcPct val="115000"/>
              </a:lnSpc>
              <a:spcAft>
                <a:spcPts val="1000"/>
              </a:spcAft>
            </a:pPr>
            <a:r>
              <a:rPr lang="pl-PL" sz="2800">
                <a:latin typeface="Trebuchet MS" pitchFamily="34" charset="0"/>
                <a:ea typeface="Calibri" pitchFamily="34" charset="0"/>
                <a:cs typeface="Times New Roman" pitchFamily="18" charset="0"/>
              </a:rPr>
              <a:t>	Zapytajmy dzieci czy istnieje  związek pomiędzy ubraniem a szacunkiem (w jaki sposób ubieramy się na ślub, do teatru, na imieniny u babci) jak wygląda osoba bezdomna. Jakie uczucia  wzbudzają u innych osób nasze zachowania i wygląd. Postarajmy się uświadomić dzieciom, że nawet bez złej intencji można kogoś zranić, jeżeli nie bierze się pod uwagę jego potrzeb i uczuć.</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Prostokąt 1"/>
          <p:cNvSpPr>
            <a:spLocks noChangeArrowheads="1"/>
          </p:cNvSpPr>
          <p:nvPr/>
        </p:nvSpPr>
        <p:spPr bwMode="auto">
          <a:xfrm>
            <a:off x="539750" y="123825"/>
            <a:ext cx="8799513" cy="6580188"/>
          </a:xfrm>
          <a:prstGeom prst="rect">
            <a:avLst/>
          </a:prstGeom>
          <a:noFill/>
          <a:ln w="9525">
            <a:noFill/>
            <a:miter lim="800000"/>
            <a:headEnd/>
            <a:tailEnd/>
          </a:ln>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Poszanowanie odmienności a tolerancja</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a:latin typeface="Trebuchet MS" pitchFamily="34" charset="0"/>
                <a:ea typeface="Calibri" pitchFamily="34" charset="0"/>
                <a:cs typeface="Times New Roman" pitchFamily="18" charset="0"/>
              </a:rPr>
              <a:t>	W słowniku  języka polskiego </a:t>
            </a:r>
            <a:r>
              <a:rPr lang="pl-PL" u="sng">
                <a:latin typeface="Trebuchet MS" pitchFamily="34" charset="0"/>
                <a:ea typeface="Calibri" pitchFamily="34" charset="0"/>
                <a:cs typeface="Times New Roman" pitchFamily="18" charset="0"/>
              </a:rPr>
              <a:t>tolerancja</a:t>
            </a:r>
            <a:r>
              <a:rPr lang="pl-PL">
                <a:latin typeface="Trebuchet MS" pitchFamily="34" charset="0"/>
                <a:ea typeface="Calibri" pitchFamily="34" charset="0"/>
                <a:cs typeface="Times New Roman" pitchFamily="18" charset="0"/>
              </a:rPr>
              <a:t> określana jest jako wyrozumiałość, pobłażliwość. W relacjach międzyludzkich osoba tolerująca innego człowieka po prostu znosi jego obecność i jego kłopotliwe zachowanie. Tymczasem chodzi o to by nauczyć dzieci akceptacji dla odmienności innych  ludzi</a:t>
            </a:r>
            <a:r>
              <a:rPr lang="pl-PL">
                <a:latin typeface="Trebuchet MS" pitchFamily="34" charset="0"/>
                <a:cs typeface="Times New Roman" pitchFamily="18" charset="0"/>
              </a:rPr>
              <a:t> - </a:t>
            </a:r>
            <a:r>
              <a:rPr lang="pl-PL">
                <a:latin typeface="Trebuchet MS" pitchFamily="34" charset="0"/>
                <a:ea typeface="Calibri" pitchFamily="34" charset="0"/>
                <a:cs typeface="Calibri" pitchFamily="34" charset="0"/>
              </a:rPr>
              <a:t>ich wyglądu, języka</a:t>
            </a:r>
            <a:r>
              <a:rPr lang="pl-PL">
                <a:latin typeface="Trebuchet MS" pitchFamily="34" charset="0"/>
                <a:cs typeface="Times New Roman" pitchFamily="18" charset="0"/>
              </a:rPr>
              <a:t>, </a:t>
            </a:r>
            <a:r>
              <a:rPr lang="pl-PL">
                <a:latin typeface="Trebuchet MS" pitchFamily="34" charset="0"/>
                <a:ea typeface="Calibri" pitchFamily="34" charset="0"/>
                <a:cs typeface="Calibri" pitchFamily="34" charset="0"/>
              </a:rPr>
              <a:t>kultury, obyczajów</a:t>
            </a:r>
            <a:r>
              <a:rPr lang="pl-PL">
                <a:latin typeface="Trebuchet MS" pitchFamily="34" charset="0"/>
                <a:cs typeface="Times New Roman" pitchFamily="18" charset="0"/>
              </a:rPr>
              <a:t> i akceptacji </a:t>
            </a:r>
            <a:r>
              <a:rPr lang="pl-PL">
                <a:latin typeface="Trebuchet MS" pitchFamily="34" charset="0"/>
                <a:ea typeface="Calibri" pitchFamily="34" charset="0"/>
                <a:cs typeface="Calibri" pitchFamily="34" charset="0"/>
              </a:rPr>
              <a:t>wynikającej z szacunku dla ludzi w ogóle. Porozmawiajmy z dziećmi o różnicach pomiędzy ludźmi różnych ras i narodów. Wyjaśnijmy ze nie ma narodów ani ras gorszych i lepszych. Odmienność jest naturalnym składnikiem świata.</a:t>
            </a:r>
          </a:p>
          <a:p>
            <a:pPr algn="just">
              <a:lnSpc>
                <a:spcPct val="115000"/>
              </a:lnSpc>
              <a:spcAft>
                <a:spcPts val="1000"/>
              </a:spcAft>
            </a:pPr>
            <a:r>
              <a:rPr lang="pl-PL">
                <a:latin typeface="Trebuchet MS" pitchFamily="34" charset="0"/>
                <a:ea typeface="Calibri" pitchFamily="34" charset="0"/>
                <a:cs typeface="Calibri" pitchFamily="34" charset="0"/>
              </a:rPr>
              <a:t>	Porozmawiajmy z dziećmi o niepełnosprawności.</a:t>
            </a:r>
            <a:r>
              <a:rPr lang="pl-PL">
                <a:latin typeface="Trebuchet MS" pitchFamily="34" charset="0"/>
                <a:cs typeface="Times New Roman" pitchFamily="18" charset="0"/>
              </a:rPr>
              <a:t> </a:t>
            </a:r>
            <a:r>
              <a:rPr lang="pl-PL">
                <a:latin typeface="Trebuchet MS" pitchFamily="34" charset="0"/>
                <a:ea typeface="Calibri" pitchFamily="34" charset="0"/>
                <a:cs typeface="Calibri" pitchFamily="34" charset="0"/>
              </a:rPr>
              <a:t>Wyjaśnijmy że nie jest ona zawiniona przez chorych, zwróćmy uwagę</a:t>
            </a:r>
            <a:r>
              <a:rPr lang="pl-PL">
                <a:latin typeface="Trebuchet MS" pitchFamily="34" charset="0"/>
                <a:cs typeface="Times New Roman" pitchFamily="18" charset="0"/>
              </a:rPr>
              <a:t> </a:t>
            </a:r>
            <a:r>
              <a:rPr lang="pl-PL">
                <a:latin typeface="Trebuchet MS" pitchFamily="34" charset="0"/>
                <a:ea typeface="Calibri" pitchFamily="34" charset="0"/>
                <a:cs typeface="Calibri" pitchFamily="34" charset="0"/>
              </a:rPr>
              <a:t>ile pięknych cech mają ludzie niepełnosprawni- są wrażliwi, cierpliwi, potrafią tworzyć dzieła sztuki.</a:t>
            </a:r>
          </a:p>
          <a:p>
            <a:pPr algn="just">
              <a:lnSpc>
                <a:spcPct val="115000"/>
              </a:lnSpc>
              <a:spcAft>
                <a:spcPts val="1000"/>
              </a:spcAft>
            </a:pPr>
            <a:r>
              <a:rPr lang="pl-PL">
                <a:latin typeface="Trebuchet MS" pitchFamily="34" charset="0"/>
                <a:ea typeface="Calibri" pitchFamily="34" charset="0"/>
                <a:cs typeface="Calibri" pitchFamily="34" charset="0"/>
              </a:rPr>
              <a:t>	Częsta przyczyną traktowania innych ludzi z nieufnością, a nawet z wrogością jest to, że ich nie znamy i nie rozumiemy. Warto zorganizować w przedszkolu spotkania z przedstawicielami innych różnych narodowości i kultur,</a:t>
            </a:r>
            <a:r>
              <a:rPr lang="pl-PL">
                <a:latin typeface="Trebuchet MS" pitchFamily="34" charset="0"/>
                <a:cs typeface="Times New Roman" pitchFamily="18" charset="0"/>
              </a:rPr>
              <a:t> </a:t>
            </a:r>
            <a:r>
              <a:rPr lang="pl-PL">
                <a:latin typeface="Trebuchet MS" pitchFamily="34" charset="0"/>
                <a:ea typeface="Calibri" pitchFamily="34" charset="0"/>
                <a:cs typeface="Calibri" pitchFamily="34" charset="0"/>
              </a:rPr>
              <a:t>aby opowiedzieli o swoim życiu i obyczajach. Warto zaprosić także osoby niepełnosprawne np. niewidome by przeczytały dzieciom bajkę napisaną alfabetem brajla. Po spotkaniach zapytajmy dzieci, co sądzą o ludziach innych kultur i osobach niepełnosprawnych.</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Prostokąt 2"/>
          <p:cNvSpPr>
            <a:spLocks noChangeArrowheads="1"/>
          </p:cNvSpPr>
          <p:nvPr/>
        </p:nvSpPr>
        <p:spPr bwMode="auto">
          <a:xfrm>
            <a:off x="509588" y="365125"/>
            <a:ext cx="8799512" cy="5942013"/>
          </a:xfrm>
          <a:prstGeom prst="rect">
            <a:avLst/>
          </a:prstGeom>
          <a:noFill/>
          <a:ln w="9525">
            <a:noFill/>
            <a:miter lim="800000"/>
            <a:headEnd/>
            <a:tailEnd/>
          </a:ln>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Inne nie znaczy gorsze</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2400">
                <a:latin typeface="Trebuchet MS" pitchFamily="34" charset="0"/>
                <a:ea typeface="Calibri" pitchFamily="34" charset="0"/>
                <a:cs typeface="Times New Roman" pitchFamily="18" charset="0"/>
              </a:rPr>
              <a:t>	Poprośmy aby dzieci narysowały swoje babcie lub ciocie. Wskażmy na różnice w portretach i podkreślmy, że nie ma tu cech lepszych ani gorszyc</a:t>
            </a:r>
            <a:r>
              <a:rPr lang="pl-PL" sz="2400">
                <a:latin typeface="Trebuchet MS" pitchFamily="34" charset="0"/>
                <a:cs typeface="Times New Roman" pitchFamily="18" charset="0"/>
              </a:rPr>
              <a:t>h </a:t>
            </a:r>
            <a:r>
              <a:rPr lang="pl-PL" sz="2400">
                <a:latin typeface="Trebuchet MS" pitchFamily="34" charset="0"/>
                <a:ea typeface="Calibri" pitchFamily="34" charset="0"/>
                <a:cs typeface="Calibri" pitchFamily="34" charset="0"/>
              </a:rPr>
              <a:t>choć babcie i ciocie różnią się wyglądem.</a:t>
            </a:r>
          </a:p>
          <a:p>
            <a:pPr algn="just">
              <a:lnSpc>
                <a:spcPct val="115000"/>
              </a:lnSpc>
              <a:spcAft>
                <a:spcPts val="1000"/>
              </a:spcAft>
            </a:pPr>
            <a:r>
              <a:rPr lang="pl-PL" sz="2400" b="1" u="sng">
                <a:latin typeface="Trebuchet MS" pitchFamily="34" charset="0"/>
                <a:ea typeface="Calibri" pitchFamily="34" charset="0"/>
                <a:cs typeface="Calibri" pitchFamily="34" charset="0"/>
              </a:rPr>
              <a:t>Poszanowanie własnej godności</a:t>
            </a:r>
            <a:endParaRPr lang="pl-PL" sz="2400">
              <a:latin typeface="Trebuchet MS" pitchFamily="34" charset="0"/>
              <a:ea typeface="Calibri" pitchFamily="34" charset="0"/>
              <a:cs typeface="Calibri" pitchFamily="34" charset="0"/>
            </a:endParaRPr>
          </a:p>
          <a:p>
            <a:pPr>
              <a:lnSpc>
                <a:spcPct val="115000"/>
              </a:lnSpc>
              <a:spcAft>
                <a:spcPts val="1000"/>
              </a:spcAft>
            </a:pPr>
            <a:r>
              <a:rPr lang="pl-PL" sz="2400">
                <a:latin typeface="Trebuchet MS" pitchFamily="34" charset="0"/>
                <a:ea typeface="Calibri" pitchFamily="34" charset="0"/>
                <a:cs typeface="Calibri" pitchFamily="34" charset="0"/>
              </a:rPr>
              <a:t>	Jeżeli  pozwalamy innym obraźliwie nas nazywać, lekceważąco traktować  czy upokarzać to znak, że nie potrafimy bronić swej godności. </a:t>
            </a:r>
            <a:r>
              <a:rPr lang="pl-PL" sz="2400">
                <a:latin typeface="Trebuchet MS" pitchFamily="34" charset="0"/>
                <a:cs typeface="Times New Roman" pitchFamily="18" charset="0"/>
              </a:rPr>
              <a:t>P</a:t>
            </a:r>
            <a:r>
              <a:rPr lang="pl-PL" sz="2400">
                <a:latin typeface="Trebuchet MS" pitchFamily="34" charset="0"/>
                <a:ea typeface="Calibri" pitchFamily="34" charset="0"/>
                <a:cs typeface="Calibri" pitchFamily="34" charset="0"/>
              </a:rPr>
              <a:t>oszanowanie własnej godności zależy przede</a:t>
            </a: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wszystkim od nas samych –od tego,</a:t>
            </a: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jak siebie sami traktujemy, czy szanujemy dane sobie słowo, jak ważne jest dla nas nasze dobre imię. Wybór towarzystwa świadczy o nas.</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Prostokąt 1"/>
          <p:cNvSpPr>
            <a:spLocks noChangeArrowheads="1"/>
          </p:cNvSpPr>
          <p:nvPr/>
        </p:nvSpPr>
        <p:spPr bwMode="auto">
          <a:xfrm>
            <a:off x="404813" y="347663"/>
            <a:ext cx="8904287" cy="5524500"/>
          </a:xfrm>
          <a:prstGeom prst="rect">
            <a:avLst/>
          </a:prstGeom>
          <a:noFill/>
          <a:ln w="9525">
            <a:noFill/>
            <a:miter lim="800000"/>
            <a:headEnd/>
            <a:tailEnd/>
          </a:ln>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Dbałość o własne dobro </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2000">
                <a:latin typeface="Trebuchet MS" pitchFamily="34" charset="0"/>
                <a:ea typeface="Calibri" pitchFamily="34" charset="0"/>
                <a:cs typeface="Times New Roman" pitchFamily="18" charset="0"/>
              </a:rPr>
              <a:t>	Jeżeli szanuję siebie,</a:t>
            </a: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to dbam o swoje zdrowie, higienę, rozwój, dobre samopoczucie, chronię się przed złymi wpływami, nie ulegam namowom do działań, które mogą mi zaszkodzić, dbam o dobre kontakty z ludźmi, wykonuję to co należy do moich obowiązków. Jeżeli my sami siebie nie szanujemy dlaczego inni mieliby nas szanować?</a:t>
            </a:r>
          </a:p>
          <a:p>
            <a:pPr algn="just">
              <a:lnSpc>
                <a:spcPct val="115000"/>
              </a:lnSpc>
              <a:spcAft>
                <a:spcPts val="1000"/>
              </a:spcAft>
            </a:pPr>
            <a:r>
              <a:rPr lang="pl-PL" sz="2400" b="1" u="sng">
                <a:latin typeface="Trebuchet MS" pitchFamily="34" charset="0"/>
                <a:ea typeface="Calibri" pitchFamily="34" charset="0"/>
                <a:cs typeface="Calibri" pitchFamily="34" charset="0"/>
              </a:rPr>
              <a:t>Dbałość o swoje dobre imię </a:t>
            </a:r>
            <a:endParaRPr lang="pl-PL" sz="2400">
              <a:latin typeface="Trebuchet MS" pitchFamily="34" charset="0"/>
              <a:ea typeface="Calibri" pitchFamily="34" charset="0"/>
              <a:cs typeface="Calibri" pitchFamily="34" charset="0"/>
            </a:endParaRPr>
          </a:p>
          <a:p>
            <a:pPr algn="just">
              <a:lnSpc>
                <a:spcPct val="115000"/>
              </a:lnSpc>
              <a:spcAft>
                <a:spcPts val="1000"/>
              </a:spcAft>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Dobre imię- umawiamy się że wszyscy chłopcy będą mieli na imię Adam, a wszystkie dziewczynki Ewa. Teraz  umówmy się, że skoro mówiąc  Ewa nie wiemy o którą osobę chodzi, trzeba znaleźć sposób rozróżniania dzieci dzięki ich cechom. Zatem od tej chwili cecha lub zachowanie zaczynają określać daną osobę. Omawiając ćwiczenie,</a:t>
            </a: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zapytajmy w jaki sposób budujemy swoje dobre imię (poprzez dobre cechy, dotrzymywanie  słowa, rzetelność) Dlaczego dobre imię jest ważne? Czy łatwo jest zbudować dobrą reputacje?</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Prostokąt 1"/>
          <p:cNvSpPr>
            <a:spLocks noChangeArrowheads="1"/>
          </p:cNvSpPr>
          <p:nvPr/>
        </p:nvSpPr>
        <p:spPr bwMode="auto">
          <a:xfrm>
            <a:off x="404813" y="293688"/>
            <a:ext cx="9275762" cy="5651500"/>
          </a:xfrm>
          <a:prstGeom prst="rect">
            <a:avLst/>
          </a:prstGeom>
          <a:noFill/>
          <a:ln w="9525">
            <a:noFill/>
            <a:miter lim="800000"/>
            <a:headEnd/>
            <a:tailEnd/>
          </a:ln>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Dotrzymywanie słowa </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2000">
                <a:latin typeface="Trebuchet MS" pitchFamily="34" charset="0"/>
                <a:ea typeface="Calibri" pitchFamily="34" charset="0"/>
                <a:cs typeface="Times New Roman" pitchFamily="18" charset="0"/>
              </a:rPr>
              <a:t>	Czego wymaga szacunek dla siebie i danego słowa (zapamiętania lub zapisania i wykonania zobowiązania, zorganizowanie sobie czasu na jego wykonanie, zmobilizowanie się do działania).</a:t>
            </a: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Dotrzymywanie słowa jest bardzo ważnym przejawem szacunku do siebie innych.</a:t>
            </a:r>
          </a:p>
          <a:p>
            <a:pPr algn="just">
              <a:lnSpc>
                <a:spcPct val="115000"/>
              </a:lnSpc>
              <a:spcAft>
                <a:spcPts val="1000"/>
              </a:spcAft>
            </a:pPr>
            <a:r>
              <a:rPr lang="pl-PL" sz="2000">
                <a:latin typeface="Trebuchet MS" pitchFamily="34" charset="0"/>
                <a:ea typeface="Calibri" pitchFamily="34" charset="0"/>
                <a:cs typeface="Calibri" pitchFamily="34" charset="0"/>
              </a:rPr>
              <a:t>Porozmawiajmy z dziećmi o skutkach niedotrzymywania słowa. Poprośmy je o przykłady.</a:t>
            </a:r>
          </a:p>
          <a:p>
            <a:pPr algn="just">
              <a:lnSpc>
                <a:spcPct val="115000"/>
              </a:lnSpc>
              <a:spcAft>
                <a:spcPts val="1000"/>
              </a:spcAft>
            </a:pPr>
            <a:r>
              <a:rPr lang="pl-PL" sz="2400" b="1" u="sng">
                <a:latin typeface="Trebuchet MS" pitchFamily="34" charset="0"/>
                <a:ea typeface="Calibri" pitchFamily="34" charset="0"/>
                <a:cs typeface="Calibri" pitchFamily="34" charset="0"/>
              </a:rPr>
              <a:t>Podziw, uznanie, doceniania innych</a:t>
            </a:r>
            <a:endParaRPr lang="pl-PL" sz="2400">
              <a:latin typeface="Trebuchet MS" pitchFamily="34" charset="0"/>
              <a:ea typeface="Calibri" pitchFamily="34" charset="0"/>
              <a:cs typeface="Calibri" pitchFamily="34" charset="0"/>
            </a:endParaRPr>
          </a:p>
          <a:p>
            <a:pPr algn="just">
              <a:lnSpc>
                <a:spcPct val="115000"/>
              </a:lnSpc>
              <a:spcAft>
                <a:spcPts val="1000"/>
              </a:spcAft>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Okazywanie podziwu, wyrażanie uznania, docenianie innych -to piękne postawy, które pomagają osobom przez nas docenianym lepiej się czuć, wzmocnić poczucie własnej wartości i rozwinąć swe najlepsze cechy. Jest to podstawa do budowania bliskiej i dobrej więzi  miedzy ludźmi. Zachęcajmy dzieci aby aktywnie wynajdywały dobre, ale prawdziwe cechy u swoich kolegów lub członków rodziny i otwarcie im </a:t>
            </a:r>
            <a:r>
              <a:rPr lang="pl-PL" sz="2000">
                <a:latin typeface="Trebuchet MS" pitchFamily="34" charset="0"/>
                <a:cs typeface="Times New Roman" pitchFamily="18" charset="0"/>
              </a:rPr>
              <a:t>o </a:t>
            </a:r>
            <a:r>
              <a:rPr lang="pl-PL" sz="2000">
                <a:latin typeface="Trebuchet MS" pitchFamily="34" charset="0"/>
                <a:ea typeface="Calibri" pitchFamily="34" charset="0"/>
                <a:cs typeface="Calibri" pitchFamily="34" charset="0"/>
              </a:rPr>
              <a:t>tym mówiły.</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49263" y="322263"/>
            <a:ext cx="9459912" cy="5187950"/>
          </a:xfrm>
          <a:prstGeom prst="rect">
            <a:avLst/>
          </a:prstGeom>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Komu i czemu należy się szacunek</a:t>
            </a:r>
            <a:endParaRPr lang="pl-PL" sz="2400">
              <a:latin typeface="Trebuchet MS" pitchFamily="34" charset="0"/>
              <a:ea typeface="Calibri" pitchFamily="34" charset="0"/>
              <a:cs typeface="Times New Roman" pitchFamily="18" charset="0"/>
            </a:endParaRPr>
          </a:p>
          <a:p>
            <a:pPr algn="just">
              <a:lnSpc>
                <a:spcPct val="115000"/>
              </a:lnSpc>
              <a:spcAft>
                <a:spcPts val="1000"/>
              </a:spcAft>
              <a:buFont typeface="Arial" charset="0"/>
              <a:buChar char="•"/>
            </a:pPr>
            <a:r>
              <a:rPr lang="pl-PL" sz="2400">
                <a:latin typeface="Trebuchet MS" pitchFamily="34" charset="0"/>
                <a:ea typeface="Calibri" pitchFamily="34" charset="0"/>
                <a:cs typeface="Times New Roman" pitchFamily="18" charset="0"/>
              </a:rPr>
              <a:t> wszystkim osobom-znajomym i nieznajomym, a także sobie</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cudzej własności (z  szacunku dla właściciela)</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dobrym tradycjom (przedłużenie szacunku wobec wcześniejszych pokoleń)</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pracy i jej produktom (przedłużenie szacunku wobec jej wykonawców i użytkowników)</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ziemi, przyrodzie, zwierzętom</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prawu, które służy dobru ogólnemu, zasadzie równości ludzi</a:t>
            </a:r>
          </a:p>
          <a:p>
            <a:pPr algn="just">
              <a:lnSpc>
                <a:spcPct val="115000"/>
              </a:lnSpc>
              <a:spcAft>
                <a:spcPts val="1000"/>
              </a:spcAft>
              <a:buFont typeface="Arial" charset="0"/>
              <a:buChar char="•"/>
            </a:pPr>
            <a:r>
              <a:rPr lang="pl-PL" sz="2400">
                <a:latin typeface="Trebuchet MS" pitchFamily="34" charset="0"/>
                <a:cs typeface="Times New Roman" pitchFamily="18" charset="0"/>
              </a:rPr>
              <a:t> </a:t>
            </a:r>
            <a:r>
              <a:rPr lang="pl-PL" sz="2400">
                <a:latin typeface="Trebuchet MS" pitchFamily="34" charset="0"/>
                <a:ea typeface="Calibri" pitchFamily="34" charset="0"/>
                <a:cs typeface="Calibri" pitchFamily="34" charset="0"/>
              </a:rPr>
              <a:t>sprawiedliwemu państwu i jego instytucjom</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479425" y="392113"/>
            <a:ext cx="8994775" cy="5992812"/>
          </a:xfrm>
          <a:prstGeom prst="rect">
            <a:avLst/>
          </a:prstGeom>
        </p:spPr>
        <p:txBody>
          <a:bodyPr>
            <a:spAutoFit/>
          </a:bodyPr>
          <a:lstStyle/>
          <a:p>
            <a:pPr algn="just">
              <a:lnSpc>
                <a:spcPct val="115000"/>
              </a:lnSpc>
              <a:spcAft>
                <a:spcPts val="1000"/>
              </a:spcAft>
            </a:pPr>
            <a:r>
              <a:rPr lang="pl-PL" sz="2400" b="1" u="sng">
                <a:latin typeface="Trebuchet MS" pitchFamily="34" charset="0"/>
                <a:ea typeface="Calibri" pitchFamily="34" charset="0"/>
                <a:cs typeface="Times New Roman" pitchFamily="18" charset="0"/>
              </a:rPr>
              <a:t>W jaki sposób okazujemy szacunek</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2000">
                <a:latin typeface="Trebuchet MS" pitchFamily="34" charset="0"/>
                <a:ea typeface="Calibri" pitchFamily="34" charset="0"/>
                <a:cs typeface="Times New Roman" pitchFamily="18" charset="0"/>
              </a:rPr>
              <a:t>	W życiu codziennym okazujemy szacunek słowami, tonem głosu, spojrzeniem gestem zachowaniem poprzez:</a:t>
            </a:r>
          </a:p>
          <a:p>
            <a:pPr algn="just">
              <a:lnSpc>
                <a:spcPct val="115000"/>
              </a:lnSpc>
              <a:spcAft>
                <a:spcPts val="1000"/>
              </a:spcAft>
              <a:buFont typeface="Arial" charset="0"/>
              <a:buChar char="•"/>
            </a:pPr>
            <a:r>
              <a:rPr lang="pl-PL" sz="2000">
                <a:latin typeface="Trebuchet MS" pitchFamily="34" charset="0"/>
                <a:ea typeface="Calibri" pitchFamily="34" charset="0"/>
                <a:cs typeface="Times New Roman" pitchFamily="18" charset="0"/>
              </a:rPr>
              <a:t> uśmiech i przyjazne patrzenie w oczy osobie, która do nas mówi</a:t>
            </a:r>
          </a:p>
          <a:p>
            <a:pPr algn="just">
              <a:lnSpc>
                <a:spcPct val="115000"/>
              </a:lnSpc>
              <a:spcAft>
                <a:spcPts val="1000"/>
              </a:spcAft>
              <a:buFont typeface="Arial" charset="0"/>
              <a:buChar char="•"/>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spokojny i niezbyt głośny ton głosu, kulturalny język, mówienie „dzień dobry”, „przepraszam”</a:t>
            </a:r>
          </a:p>
          <a:p>
            <a:pPr>
              <a:lnSpc>
                <a:spcPct val="115000"/>
              </a:lnSpc>
              <a:spcAft>
                <a:spcPts val="1000"/>
              </a:spcAft>
              <a:buFont typeface="Arial" charset="0"/>
              <a:buChar char="•"/>
            </a:pPr>
            <a:r>
              <a:rPr lang="pl-PL" sz="2000">
                <a:latin typeface="Trebuchet MS" pitchFamily="34" charset="0"/>
                <a:cs typeface="Times New Roman" pitchFamily="18" charset="0"/>
              </a:rPr>
              <a:t> p</a:t>
            </a:r>
            <a:r>
              <a:rPr lang="pl-PL" sz="2000">
                <a:latin typeface="Trebuchet MS" pitchFamily="34" charset="0"/>
                <a:ea typeface="Calibri" pitchFamily="34" charset="0"/>
                <a:cs typeface="Calibri" pitchFamily="34" charset="0"/>
              </a:rPr>
              <a:t>rzedstawiamy się gdy do kogoś dzwonimy</a:t>
            </a:r>
          </a:p>
          <a:p>
            <a:pPr algn="just">
              <a:lnSpc>
                <a:spcPct val="115000"/>
              </a:lnSpc>
              <a:spcAft>
                <a:spcPts val="1000"/>
              </a:spcAft>
              <a:buFont typeface="Arial" charset="0"/>
              <a:buChar char="•"/>
            </a:pPr>
            <a:r>
              <a:rPr lang="pl-PL" sz="2000">
                <a:latin typeface="Trebuchet MS" pitchFamily="34" charset="0"/>
                <a:cs typeface="Times New Roman" pitchFamily="18" charset="0"/>
              </a:rPr>
              <a:t> p</a:t>
            </a:r>
            <a:r>
              <a:rPr lang="pl-PL" sz="2000">
                <a:latin typeface="Trebuchet MS" pitchFamily="34" charset="0"/>
                <a:ea typeface="Calibri" pitchFamily="34" charset="0"/>
                <a:cs typeface="Calibri" pitchFamily="34" charset="0"/>
              </a:rPr>
              <a:t>rawdomówność</a:t>
            </a:r>
          </a:p>
          <a:p>
            <a:pPr algn="just">
              <a:lnSpc>
                <a:spcPct val="115000"/>
              </a:lnSpc>
              <a:spcAft>
                <a:spcPts val="1000"/>
              </a:spcAft>
              <a:buFont typeface="Arial" charset="0"/>
              <a:buChar char="•"/>
            </a:pPr>
            <a:r>
              <a:rPr lang="pl-PL" sz="2000">
                <a:latin typeface="Trebuchet MS" pitchFamily="34" charset="0"/>
                <a:cs typeface="Times New Roman" pitchFamily="18" charset="0"/>
              </a:rPr>
              <a:t> p</a:t>
            </a:r>
            <a:r>
              <a:rPr lang="pl-PL" sz="2000">
                <a:latin typeface="Trebuchet MS" pitchFamily="34" charset="0"/>
                <a:ea typeface="Calibri" pitchFamily="34" charset="0"/>
                <a:cs typeface="Calibri" pitchFamily="34" charset="0"/>
              </a:rPr>
              <a:t>unktualność</a:t>
            </a:r>
          </a:p>
          <a:p>
            <a:pPr algn="just">
              <a:lnSpc>
                <a:spcPct val="115000"/>
              </a:lnSpc>
              <a:spcAft>
                <a:spcPts val="1000"/>
              </a:spcAft>
              <a:buFont typeface="Arial" charset="0"/>
              <a:buChar char="•"/>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zapamiętywanie imienia i nazwiska i prawidłowe ich używanie</a:t>
            </a:r>
          </a:p>
          <a:p>
            <a:pPr algn="just">
              <a:lnSpc>
                <a:spcPct val="115000"/>
              </a:lnSpc>
              <a:spcAft>
                <a:spcPts val="1000"/>
              </a:spcAft>
              <a:buFont typeface="Arial" charset="0"/>
              <a:buChar char="•"/>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grzeczne gesty</a:t>
            </a:r>
          </a:p>
          <a:p>
            <a:pPr algn="just">
              <a:lnSpc>
                <a:spcPct val="115000"/>
              </a:lnSpc>
              <a:spcAft>
                <a:spcPts val="1000"/>
              </a:spcAft>
              <a:buFont typeface="Arial" charset="0"/>
              <a:buChar char="•"/>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sprzątanie po sobie</a:t>
            </a:r>
          </a:p>
          <a:p>
            <a:pPr algn="just">
              <a:lnSpc>
                <a:spcPct val="115000"/>
              </a:lnSpc>
              <a:spcAft>
                <a:spcPts val="1000"/>
              </a:spcAft>
              <a:buFont typeface="Arial" charset="0"/>
              <a:buChar char="•"/>
            </a:pPr>
            <a:r>
              <a:rPr lang="pl-PL" sz="2000">
                <a:latin typeface="Trebuchet MS" pitchFamily="34" charset="0"/>
                <a:cs typeface="Times New Roman" pitchFamily="18" charset="0"/>
              </a:rPr>
              <a:t> </a:t>
            </a:r>
            <a:r>
              <a:rPr lang="pl-PL" sz="2000">
                <a:latin typeface="Trebuchet MS" pitchFamily="34" charset="0"/>
                <a:ea typeface="Calibri" pitchFamily="34" charset="0"/>
                <a:cs typeface="Calibri" pitchFamily="34" charset="0"/>
              </a:rPr>
              <a:t>mówienie z życzliwością o innych itd.</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Prostokąt 1"/>
          <p:cNvSpPr>
            <a:spLocks noChangeArrowheads="1"/>
          </p:cNvSpPr>
          <p:nvPr/>
        </p:nvSpPr>
        <p:spPr bwMode="auto">
          <a:xfrm>
            <a:off x="374650" y="361950"/>
            <a:ext cx="9144000" cy="5614988"/>
          </a:xfrm>
          <a:prstGeom prst="rect">
            <a:avLst/>
          </a:prstGeom>
          <a:noFill/>
          <a:ln w="9525">
            <a:noFill/>
            <a:miter lim="800000"/>
            <a:headEnd/>
            <a:tailEnd/>
          </a:ln>
        </p:spPr>
        <p:txBody>
          <a:bodyPr>
            <a:spAutoFit/>
          </a:bodyPr>
          <a:lstStyle/>
          <a:p>
            <a:pPr algn="just">
              <a:lnSpc>
                <a:spcPct val="115000"/>
              </a:lnSpc>
              <a:spcAft>
                <a:spcPts val="1000"/>
              </a:spcAft>
            </a:pPr>
            <a:r>
              <a:rPr lang="pl-PL" sz="2400">
                <a:latin typeface="Trebuchet MS" pitchFamily="34" charset="0"/>
                <a:ea typeface="Calibri" pitchFamily="34" charset="0"/>
                <a:cs typeface="Times New Roman" pitchFamily="18" charset="0"/>
              </a:rPr>
              <a:t>	</a:t>
            </a:r>
            <a:r>
              <a:rPr lang="pl-PL" sz="2800">
                <a:latin typeface="Trebuchet MS" pitchFamily="34" charset="0"/>
                <a:ea typeface="Calibri" pitchFamily="34" charset="0"/>
                <a:cs typeface="Times New Roman" pitchFamily="18" charset="0"/>
              </a:rPr>
              <a:t>Nie zakładajmy, że dzieci od razu będą wiedziały, jak należy się właściwie zachowywać. Często ktoś zachowuje się źle, gdy nie wie jak postąpić.</a:t>
            </a:r>
          </a:p>
          <a:p>
            <a:pPr algn="just">
              <a:lnSpc>
                <a:spcPct val="115000"/>
              </a:lnSpc>
              <a:spcAft>
                <a:spcPts val="1000"/>
              </a:spcAft>
            </a:pPr>
            <a:r>
              <a:rPr lang="pl-PL" sz="2800">
                <a:latin typeface="Trebuchet MS" pitchFamily="34" charset="0"/>
                <a:ea typeface="Calibri" pitchFamily="34" charset="0"/>
                <a:cs typeface="Times New Roman" pitchFamily="18" charset="0"/>
              </a:rPr>
              <a:t>	Dzieci nie nauczą się szacunku, zapamiętując listę sposobów, w jaki go wyrażamy. Mogą się nauczyć właściwych zachowań tylko poprzez obserwację</a:t>
            </a:r>
            <a:r>
              <a:rPr lang="pl-PL" sz="2800">
                <a:latin typeface="Trebuchet MS" pitchFamily="34" charset="0"/>
                <a:cs typeface="Times New Roman" pitchFamily="18" charset="0"/>
              </a:rPr>
              <a:t> i naśladowanie</a:t>
            </a:r>
            <a:r>
              <a:rPr lang="pl-PL" sz="2800">
                <a:latin typeface="Trebuchet MS" pitchFamily="34" charset="0"/>
                <a:ea typeface="Calibri" pitchFamily="34" charset="0"/>
                <a:cs typeface="Calibri" pitchFamily="34" charset="0"/>
              </a:rPr>
              <a:t> dorosłych, którzy je praktykują. Nie krytykujmy dzieci i nie karzmy ich za błędy ale uczmy szacunku swoim przykładem, poprzez rozmowy i lektury, mając świadomość, że zasady prawidłowego zachowania trzeba będzie przypominać wielokrotnie.</a:t>
            </a:r>
            <a:r>
              <a:rPr lang="pl-PL" sz="2800">
                <a:latin typeface="Trebuchet MS" pitchFamily="34" charset="0"/>
                <a:cs typeface="Times New Roman" pitchFamily="18" charset="0"/>
              </a:rPr>
              <a: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Prostokąt 1"/>
          <p:cNvSpPr>
            <a:spLocks noChangeArrowheads="1"/>
          </p:cNvSpPr>
          <p:nvPr/>
        </p:nvSpPr>
        <p:spPr bwMode="auto">
          <a:xfrm>
            <a:off x="390525" y="382588"/>
            <a:ext cx="9144000" cy="5200650"/>
          </a:xfrm>
          <a:prstGeom prst="rect">
            <a:avLst/>
          </a:prstGeom>
          <a:noFill/>
          <a:ln w="9525">
            <a:noFill/>
            <a:miter lim="800000"/>
            <a:headEnd/>
            <a:tailEnd/>
          </a:ln>
        </p:spPr>
        <p:txBody>
          <a:bodyPr>
            <a:spAutoFit/>
          </a:bodyPr>
          <a:lstStyle/>
          <a:p>
            <a:pPr>
              <a:lnSpc>
                <a:spcPct val="115000"/>
              </a:lnSpc>
              <a:spcAft>
                <a:spcPts val="1000"/>
              </a:spcAft>
            </a:pPr>
            <a:r>
              <a:rPr lang="pl-PL" sz="2400" b="1">
                <a:latin typeface="Trebuchet MS" pitchFamily="34" charset="0"/>
                <a:ea typeface="Calibri" pitchFamily="34" charset="0"/>
                <a:cs typeface="Times New Roman" pitchFamily="18" charset="0"/>
              </a:rPr>
              <a:t>Polecane lektury dla dzieci w których znajdują się przykłady szacunku lub braku szacunku:</a:t>
            </a:r>
            <a:endParaRPr lang="pl-PL" sz="2400">
              <a:latin typeface="Trebuchet MS" pitchFamily="34" charset="0"/>
              <a:ea typeface="Calibri" pitchFamily="34" charset="0"/>
              <a:cs typeface="Times New Roman" pitchFamily="18" charset="0"/>
            </a:endParaRPr>
          </a:p>
          <a:p>
            <a:pPr algn="just">
              <a:lnSpc>
                <a:spcPct val="115000"/>
              </a:lnSpc>
              <a:spcAft>
                <a:spcPts val="1000"/>
              </a:spcAft>
            </a:pPr>
            <a:r>
              <a:rPr lang="pl-PL" sz="2400">
                <a:latin typeface="Trebuchet MS" pitchFamily="34" charset="0"/>
                <a:ea typeface="Calibri" pitchFamily="34" charset="0"/>
                <a:cs typeface="Times New Roman" pitchFamily="18" charset="0"/>
              </a:rPr>
              <a:t>Hans Christian Andersen, </a:t>
            </a:r>
            <a:r>
              <a:rPr lang="pl-PL" sz="2400" i="1">
                <a:latin typeface="Trebuchet MS" pitchFamily="34" charset="0"/>
                <a:ea typeface="Calibri" pitchFamily="34" charset="0"/>
                <a:cs typeface="Times New Roman" pitchFamily="18" charset="0"/>
              </a:rPr>
              <a:t>„Brzydkie kaczątko”</a:t>
            </a:r>
          </a:p>
          <a:p>
            <a:pPr algn="just">
              <a:lnSpc>
                <a:spcPct val="115000"/>
              </a:lnSpc>
              <a:spcAft>
                <a:spcPts val="1000"/>
              </a:spcAft>
            </a:pPr>
            <a:r>
              <a:rPr lang="pl-PL" sz="2400">
                <a:latin typeface="Trebuchet MS" pitchFamily="34" charset="0"/>
                <a:ea typeface="Calibri" pitchFamily="34" charset="0"/>
                <a:cs typeface="Times New Roman" pitchFamily="18" charset="0"/>
              </a:rPr>
              <a:t>Jan Brzechwa, </a:t>
            </a:r>
            <a:r>
              <a:rPr lang="pl-PL" sz="2400" i="1">
                <a:latin typeface="Trebuchet MS" pitchFamily="34" charset="0"/>
                <a:ea typeface="Calibri" pitchFamily="34" charset="0"/>
                <a:cs typeface="Times New Roman" pitchFamily="18" charset="0"/>
              </a:rPr>
              <a:t>„Kwoka”</a:t>
            </a:r>
          </a:p>
          <a:p>
            <a:pPr>
              <a:lnSpc>
                <a:spcPct val="115000"/>
              </a:lnSpc>
              <a:spcAft>
                <a:spcPts val="1000"/>
              </a:spcAft>
            </a:pPr>
            <a:r>
              <a:rPr lang="pl-PL" sz="2400">
                <a:latin typeface="Trebuchet MS" pitchFamily="34" charset="0"/>
                <a:ea typeface="Calibri" pitchFamily="34" charset="0"/>
                <a:cs typeface="Times New Roman" pitchFamily="18" charset="0"/>
              </a:rPr>
              <a:t>Małgorzata Musierowicz, </a:t>
            </a:r>
            <a:r>
              <a:rPr lang="pl-PL" sz="2400" i="1">
                <a:latin typeface="Trebuchet MS" pitchFamily="34" charset="0"/>
                <a:ea typeface="Calibri" pitchFamily="34" charset="0"/>
                <a:cs typeface="Times New Roman" pitchFamily="18" charset="0"/>
              </a:rPr>
              <a:t>„Znajomi z zerówki”</a:t>
            </a:r>
          </a:p>
          <a:p>
            <a:pPr algn="just">
              <a:lnSpc>
                <a:spcPct val="115000"/>
              </a:lnSpc>
              <a:spcAft>
                <a:spcPts val="1000"/>
              </a:spcAft>
            </a:pPr>
            <a:r>
              <a:rPr lang="pl-PL" sz="2400">
                <a:latin typeface="Trebuchet MS" pitchFamily="34" charset="0"/>
                <a:ea typeface="Calibri" pitchFamily="34" charset="0"/>
                <a:cs typeface="Times New Roman" pitchFamily="18" charset="0"/>
              </a:rPr>
              <a:t>Ted i Jenny O’Neal, </a:t>
            </a:r>
            <a:r>
              <a:rPr lang="pl-PL" sz="2400" i="1">
                <a:latin typeface="Trebuchet MS" pitchFamily="34" charset="0"/>
                <a:ea typeface="Calibri" pitchFamily="34" charset="0"/>
                <a:cs typeface="Times New Roman" pitchFamily="18" charset="0"/>
              </a:rPr>
              <a:t>„Szacunek-Ja na niego zasługuję i innym go okazuję!”</a:t>
            </a:r>
          </a:p>
          <a:p>
            <a:pPr algn="just">
              <a:lnSpc>
                <a:spcPct val="115000"/>
              </a:lnSpc>
              <a:spcAft>
                <a:spcPts val="1000"/>
              </a:spcAft>
            </a:pPr>
            <a:r>
              <a:rPr lang="pl-PL" sz="2400">
                <a:latin typeface="Trebuchet MS" pitchFamily="34" charset="0"/>
                <a:ea typeface="Calibri" pitchFamily="34" charset="0"/>
                <a:cs typeface="Times New Roman" pitchFamily="18" charset="0"/>
              </a:rPr>
              <a:t>Angela Manetti, </a:t>
            </a:r>
            <a:r>
              <a:rPr lang="pl-PL" sz="2400" i="1">
                <a:latin typeface="Trebuchet MS" pitchFamily="34" charset="0"/>
                <a:ea typeface="Calibri" pitchFamily="34" charset="0"/>
                <a:cs typeface="Times New Roman" pitchFamily="18" charset="0"/>
              </a:rPr>
              <a:t>„Mój dziadek był drzewem czereśniowym</a:t>
            </a:r>
            <a:r>
              <a:rPr lang="pl-PL" sz="2400">
                <a:latin typeface="Trebuchet MS" pitchFamily="34" charset="0"/>
                <a:ea typeface="Calibri" pitchFamily="34" charset="0"/>
                <a:cs typeface="Times New Roman" pitchFamily="18" charset="0"/>
              </a:rPr>
              <a:t>”</a:t>
            </a:r>
          </a:p>
          <a:p>
            <a:pPr algn="just">
              <a:lnSpc>
                <a:spcPct val="115000"/>
              </a:lnSpc>
              <a:spcAft>
                <a:spcPts val="1000"/>
              </a:spcAft>
            </a:pPr>
            <a:r>
              <a:rPr lang="pl-PL" sz="2400">
                <a:latin typeface="Trebuchet MS" pitchFamily="34" charset="0"/>
                <a:ea typeface="Calibri" pitchFamily="34" charset="0"/>
                <a:cs typeface="Times New Roman" pitchFamily="18" charset="0"/>
              </a:rPr>
              <a:t>Beata Ostrowicka, </a:t>
            </a:r>
            <a:r>
              <a:rPr lang="pl-PL" sz="2400" i="1">
                <a:latin typeface="Trebuchet MS" pitchFamily="34" charset="0"/>
                <a:ea typeface="Calibri" pitchFamily="34" charset="0"/>
                <a:cs typeface="Times New Roman" pitchFamily="18" charset="0"/>
              </a:rPr>
              <a:t>„Ale ja tak chcę”</a:t>
            </a:r>
          </a:p>
          <a:p>
            <a:pPr algn="just">
              <a:lnSpc>
                <a:spcPct val="115000"/>
              </a:lnSpc>
              <a:spcAft>
                <a:spcPts val="1000"/>
              </a:spcAft>
            </a:pPr>
            <a:r>
              <a:rPr lang="pl-PL" sz="2400">
                <a:latin typeface="Trebuchet MS" pitchFamily="34" charset="0"/>
                <a:ea typeface="Calibri" pitchFamily="34" charset="0"/>
                <a:cs typeface="Times New Roman" pitchFamily="18" charset="0"/>
              </a:rPr>
              <a:t>Maxs Welhuijs, </a:t>
            </a:r>
            <a:r>
              <a:rPr lang="pl-PL" sz="2400" i="1">
                <a:latin typeface="Trebuchet MS" pitchFamily="34" charset="0"/>
                <a:ea typeface="Calibri" pitchFamily="34" charset="0"/>
                <a:cs typeface="Times New Roman" pitchFamily="18" charset="0"/>
              </a:rPr>
              <a:t>„Żaba i obcy”</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Prostokąt 1"/>
          <p:cNvSpPr>
            <a:spLocks noChangeArrowheads="1"/>
          </p:cNvSpPr>
          <p:nvPr/>
        </p:nvSpPr>
        <p:spPr bwMode="auto">
          <a:xfrm>
            <a:off x="769938" y="2674938"/>
            <a:ext cx="9798050" cy="1389062"/>
          </a:xfrm>
          <a:prstGeom prst="rect">
            <a:avLst/>
          </a:prstGeom>
          <a:noFill/>
          <a:ln w="9525">
            <a:noFill/>
            <a:miter lim="800000"/>
            <a:headEnd/>
            <a:tailEnd/>
          </a:ln>
        </p:spPr>
        <p:txBody>
          <a:bodyPr>
            <a:spAutoFit/>
          </a:bodyPr>
          <a:lstStyle/>
          <a:p>
            <a:pPr algn="just">
              <a:lnSpc>
                <a:spcPct val="115000"/>
              </a:lnSpc>
              <a:spcAft>
                <a:spcPts val="1000"/>
              </a:spcAft>
            </a:pPr>
            <a:r>
              <a:rPr lang="pl-PL" sz="8000" b="1">
                <a:latin typeface="Trebuchet MS" pitchFamily="34" charset="0"/>
                <a:ea typeface="Calibri" pitchFamily="34" charset="0"/>
                <a:cs typeface="Times New Roman" pitchFamily="18" charset="0"/>
              </a:rPr>
              <a:t>SPRAWIEDLIWOŚĆ</a:t>
            </a:r>
            <a:endParaRPr lang="pl-PL" sz="8000">
              <a:latin typeface="Trebuchet MS" pitchFamily="34" charset="0"/>
              <a:ea typeface="Calibri" pitchFamily="34"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rostokąt 1"/>
          <p:cNvSpPr>
            <a:spLocks noChangeArrowheads="1"/>
          </p:cNvSpPr>
          <p:nvPr/>
        </p:nvSpPr>
        <p:spPr bwMode="auto">
          <a:xfrm>
            <a:off x="784225" y="239713"/>
            <a:ext cx="9348788" cy="5675312"/>
          </a:xfrm>
          <a:prstGeom prst="rect">
            <a:avLst/>
          </a:prstGeom>
          <a:noFill/>
          <a:ln w="9525">
            <a:noFill/>
            <a:miter lim="800000"/>
            <a:headEnd/>
            <a:tailEnd/>
          </a:ln>
        </p:spPr>
        <p:txBody>
          <a:bodyPr>
            <a:spAutoFit/>
          </a:bodyPr>
          <a:lstStyle/>
          <a:p>
            <a:r>
              <a:rPr lang="pl-PL" b="1">
                <a:latin typeface="Trebuchet MS" pitchFamily="34" charset="0"/>
              </a:rPr>
              <a:t> </a:t>
            </a:r>
            <a:r>
              <a:rPr lang="pl-PL" sz="2400" b="1">
                <a:latin typeface="Trebuchet MS" pitchFamily="34" charset="0"/>
              </a:rPr>
              <a:t>Ad.1 Środowisko rodzinne</a:t>
            </a:r>
          </a:p>
          <a:p>
            <a:endParaRPr lang="pl-PL" b="1">
              <a:latin typeface="Trebuchet MS" pitchFamily="34" charset="0"/>
            </a:endParaRPr>
          </a:p>
          <a:p>
            <a:r>
              <a:rPr lang="pl-PL">
                <a:latin typeface="Trebuchet MS" pitchFamily="34" charset="0"/>
              </a:rPr>
              <a:t>Powinności rodziców wobec dziecka:</a:t>
            </a:r>
          </a:p>
          <a:p>
            <a:r>
              <a:rPr lang="pl-PL">
                <a:latin typeface="Trebuchet MS" pitchFamily="34" charset="0"/>
              </a:rPr>
              <a:t>•	opieka,</a:t>
            </a:r>
          </a:p>
          <a:p>
            <a:r>
              <a:rPr lang="pl-PL">
                <a:latin typeface="Trebuchet MS" pitchFamily="34" charset="0"/>
              </a:rPr>
              <a:t>•	zasilanie emocjonalne,</a:t>
            </a:r>
          </a:p>
          <a:p>
            <a:r>
              <a:rPr lang="pl-PL">
                <a:latin typeface="Trebuchet MS" pitchFamily="34" charset="0"/>
              </a:rPr>
              <a:t>•	wychowanie.</a:t>
            </a:r>
          </a:p>
          <a:p>
            <a:endParaRPr lang="pl-PL">
              <a:latin typeface="Trebuchet MS" pitchFamily="34" charset="0"/>
            </a:endParaRPr>
          </a:p>
          <a:p>
            <a:r>
              <a:rPr lang="pl-PL">
                <a:latin typeface="Trebuchet MS" pitchFamily="34" charset="0"/>
              </a:rPr>
              <a:t>	</a:t>
            </a:r>
            <a:r>
              <a:rPr lang="pl-PL" b="1">
                <a:latin typeface="Trebuchet MS" pitchFamily="34" charset="0"/>
              </a:rPr>
              <a:t>Opieka nad dzieckiem </a:t>
            </a:r>
            <a:r>
              <a:rPr lang="pl-PL">
                <a:latin typeface="Trebuchet MS" pitchFamily="34" charset="0"/>
              </a:rPr>
              <a:t>czyli podstawowy pakiet rodzicielskich powinności obejmuje zapewnienie jedzenia, ubrania, dachu nad głową, dbanie o zdrowie i bezpieczeństwo fizyczne, zaspokajanie podstawowych potrzeb materialnych, społecznych i edukacyjnych.</a:t>
            </a:r>
          </a:p>
          <a:p>
            <a:r>
              <a:rPr lang="pl-PL">
                <a:latin typeface="Trebuchet MS" pitchFamily="34" charset="0"/>
              </a:rPr>
              <a:t>	</a:t>
            </a:r>
            <a:r>
              <a:rPr lang="pl-PL" b="1">
                <a:latin typeface="Trebuchet MS" pitchFamily="34" charset="0"/>
              </a:rPr>
              <a:t>Zasilanie emocjonalne </a:t>
            </a:r>
            <a:r>
              <a:rPr lang="pl-PL">
                <a:latin typeface="Trebuchet MS" pitchFamily="34" charset="0"/>
              </a:rPr>
              <a:t>obejmuje okazywanie bezwzględnej miłości poprzez pełen miłości kontakt wzrokowy, pełen miłości kontakt fizyczny, skupioną na dziecku uwagę i aktywne słuchanie tego co ono mówi.</a:t>
            </a:r>
          </a:p>
          <a:p>
            <a:r>
              <a:rPr lang="pl-PL">
                <a:latin typeface="Trebuchet MS" pitchFamily="34" charset="0"/>
              </a:rPr>
              <a:t>	Zaspakajanie podstawowych potrzeb emocjonalnych takich jak: bezpieczeństwo, akceptacja, poszanowanie, godność, przynależność, zachęta, wsparcie, osiągnięcia, bycie ważnym i docenianym, stymulacja, okazywanie troski, współczucia i zrozumienia.</a:t>
            </a:r>
          </a:p>
          <a:p>
            <a:r>
              <a:rPr lang="pl-PL">
                <a:latin typeface="Trebuchet MS" pitchFamily="34" charset="0"/>
              </a:rPr>
              <a:t>	</a:t>
            </a:r>
            <a:r>
              <a:rPr lang="pl-PL" b="1">
                <a:latin typeface="Trebuchet MS" pitchFamily="34" charset="0"/>
              </a:rPr>
              <a:t>Wychowanie</a:t>
            </a:r>
            <a:r>
              <a:rPr lang="pl-PL">
                <a:latin typeface="Trebuchet MS" pitchFamily="34" charset="0"/>
              </a:rPr>
              <a:t>- to swojego rodzaju trening od dyscypliny i kontroli rodziców do samodyscypliny i samokontroli. Wychowanie to kształtowanie umysłu i serca dziecka tak, aby wyrosło na mądrego, dobrego i szczęśliwego człowieka.</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149225" y="460375"/>
            <a:ext cx="9250363" cy="5187950"/>
          </a:xfrm>
          <a:prstGeom prst="rect">
            <a:avLst/>
          </a:prstGeom>
        </p:spPr>
        <p:txBody>
          <a:bodyPr>
            <a:spAutoFit/>
          </a:bodyPr>
          <a:lstStyle/>
          <a:p>
            <a:pPr marL="685800" indent="-234950">
              <a:lnSpc>
                <a:spcPct val="115000"/>
              </a:lnSpc>
            </a:pPr>
            <a:r>
              <a:rPr lang="pl-PL" sz="3200" b="1">
                <a:latin typeface="Trebuchet MS" pitchFamily="34" charset="0"/>
                <a:cs typeface="Times New Roman" pitchFamily="18" charset="0"/>
              </a:rPr>
              <a:t>Czy „Sprawiedliwie” oznacza „tak samo”?</a:t>
            </a:r>
            <a:endParaRPr lang="pl-PL" sz="3200">
              <a:latin typeface="Trebuchet MS" pitchFamily="34" charset="0"/>
              <a:cs typeface="Times New Roman" pitchFamily="18" charset="0"/>
            </a:endParaRPr>
          </a:p>
          <a:p>
            <a:pPr marL="685800" indent="-234950">
              <a:lnSpc>
                <a:spcPct val="115000"/>
              </a:lnSpc>
            </a:pPr>
            <a:r>
              <a:rPr lang="pl-PL" sz="3200">
                <a:latin typeface="Trebuchet MS" pitchFamily="34" charset="0"/>
                <a:cs typeface="Times New Roman" pitchFamily="18" charset="0"/>
              </a:rPr>
              <a:t> </a:t>
            </a:r>
          </a:p>
          <a:p>
            <a:pPr marL="685800" indent="-234950">
              <a:lnSpc>
                <a:spcPct val="115000"/>
              </a:lnSpc>
            </a:pPr>
            <a:r>
              <a:rPr lang="pl-PL" sz="2800">
                <a:latin typeface="Trebuchet MS" pitchFamily="34" charset="0"/>
                <a:cs typeface="Times New Roman" pitchFamily="18" charset="0"/>
              </a:rPr>
              <a:t>Przykład: Nauczyciel poprosił dzieci o narysowanie w ciągu kilku minut jak najładniejszy  zimowy rysunek, a następnie wszystkim postawił ocenę </a:t>
            </a:r>
            <a:r>
              <a:rPr lang="pl-PL" sz="2800" i="1">
                <a:latin typeface="Trebuchet MS" pitchFamily="34" charset="0"/>
                <a:cs typeface="Times New Roman" pitchFamily="18" charset="0"/>
              </a:rPr>
              <a:t>dobry. </a:t>
            </a:r>
          </a:p>
          <a:p>
            <a:pPr marL="685800" indent="-234950">
              <a:lnSpc>
                <a:spcPct val="115000"/>
              </a:lnSpc>
            </a:pPr>
            <a:endParaRPr lang="pl-PL" sz="2800" i="1">
              <a:latin typeface="Trebuchet MS" pitchFamily="34" charset="0"/>
              <a:cs typeface="Times New Roman" pitchFamily="18" charset="0"/>
            </a:endParaRPr>
          </a:p>
          <a:p>
            <a:pPr marL="685800" indent="-234950">
              <a:lnSpc>
                <a:spcPct val="115000"/>
              </a:lnSpc>
            </a:pPr>
            <a:r>
              <a:rPr lang="pl-PL" sz="2800">
                <a:latin typeface="Trebuchet MS" pitchFamily="34" charset="0"/>
                <a:cs typeface="Times New Roman" pitchFamily="18" charset="0"/>
              </a:rPr>
              <a:t>Czy wszystkie dzieci są zadowolone? </a:t>
            </a:r>
          </a:p>
          <a:p>
            <a:pPr marL="685800" indent="-234950">
              <a:lnSpc>
                <a:spcPct val="115000"/>
              </a:lnSpc>
            </a:pPr>
            <a:endParaRPr lang="pl-PL" sz="2800">
              <a:latin typeface="Trebuchet MS" pitchFamily="34" charset="0"/>
              <a:cs typeface="Times New Roman" pitchFamily="18" charset="0"/>
            </a:endParaRPr>
          </a:p>
          <a:p>
            <a:pPr marL="685800" indent="-234950">
              <a:lnSpc>
                <a:spcPct val="115000"/>
              </a:lnSpc>
            </a:pPr>
            <a:r>
              <a:rPr lang="pl-PL" sz="2800">
                <a:latin typeface="Trebuchet MS" pitchFamily="34" charset="0"/>
                <a:cs typeface="Times New Roman" pitchFamily="18" charset="0"/>
              </a:rPr>
              <a:t>Ocena była jednakowa dla wszystkich, a więc czy „równo” oznacza „sprawiedliwie”?</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Prostokąt 1"/>
          <p:cNvSpPr>
            <a:spLocks noChangeArrowheads="1"/>
          </p:cNvSpPr>
          <p:nvPr/>
        </p:nvSpPr>
        <p:spPr bwMode="auto">
          <a:xfrm>
            <a:off x="0" y="452438"/>
            <a:ext cx="9323388" cy="4279900"/>
          </a:xfrm>
          <a:prstGeom prst="rect">
            <a:avLst/>
          </a:prstGeom>
          <a:noFill/>
          <a:ln w="9525">
            <a:noFill/>
            <a:miter lim="800000"/>
            <a:headEnd/>
            <a:tailEnd/>
          </a:ln>
        </p:spPr>
        <p:txBody>
          <a:bodyPr>
            <a:spAutoFit/>
          </a:bodyPr>
          <a:lstStyle/>
          <a:p>
            <a:pPr marL="457200">
              <a:lnSpc>
                <a:spcPct val="115000"/>
              </a:lnSpc>
            </a:pPr>
            <a:r>
              <a:rPr lang="pl-PL" sz="4000" b="1">
                <a:latin typeface="Trebuchet MS" pitchFamily="34" charset="0"/>
                <a:cs typeface="Times New Roman" pitchFamily="18" charset="0"/>
              </a:rPr>
              <a:t>Sprawiedliwość</a:t>
            </a:r>
            <a:r>
              <a:rPr lang="pl-PL" sz="4000">
                <a:latin typeface="Trebuchet MS" pitchFamily="34" charset="0"/>
                <a:cs typeface="Times New Roman" pitchFamily="18" charset="0"/>
              </a:rPr>
              <a:t> to uczciwość w ocenianiu i sądzeniu, przestrzeganie zasady równości praw, poszanowanie prawdy oraz prawość postępowania, czyli inaczej ludzka przyzwoitość, postępowanie fair.</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Prostokąt 2"/>
          <p:cNvSpPr>
            <a:spLocks noChangeArrowheads="1"/>
          </p:cNvSpPr>
          <p:nvPr/>
        </p:nvSpPr>
        <p:spPr bwMode="auto">
          <a:xfrm>
            <a:off x="503238" y="411163"/>
            <a:ext cx="8910637" cy="4575175"/>
          </a:xfrm>
          <a:prstGeom prst="rect">
            <a:avLst/>
          </a:prstGeom>
          <a:noFill/>
          <a:ln w="9525">
            <a:noFill/>
            <a:miter lim="800000"/>
            <a:headEnd/>
            <a:tailEnd/>
          </a:ln>
        </p:spPr>
        <p:txBody>
          <a:bodyPr>
            <a:spAutoFit/>
          </a:bodyPr>
          <a:lstStyle/>
          <a:p>
            <a:pPr marL="457200">
              <a:lnSpc>
                <a:spcPct val="115000"/>
              </a:lnSpc>
            </a:pPr>
            <a:r>
              <a:rPr lang="pl-PL" sz="3200">
                <a:latin typeface="Trebuchet MS" pitchFamily="34" charset="0"/>
                <a:cs typeface="Times New Roman" pitchFamily="18" charset="0"/>
              </a:rPr>
              <a:t>Przykład: Nauczyciel organizuje w klasie konkurs- kto narysuje najszybciej 10 kwadratów?</a:t>
            </a:r>
          </a:p>
          <a:p>
            <a:pPr marL="457200">
              <a:lnSpc>
                <a:spcPct val="115000"/>
              </a:lnSpc>
            </a:pPr>
            <a:r>
              <a:rPr lang="pl-PL" sz="3200">
                <a:latin typeface="Trebuchet MS" pitchFamily="34" charset="0"/>
                <a:cs typeface="Times New Roman" pitchFamily="18" charset="0"/>
              </a:rPr>
              <a:t>	Nauczyciel ogłosił zwycięzcą dziecko, które jako czwarte skończyło rysować, a jego kwadraty były różnokolorowe. Uzasadnienie wyboru nie wiązało się z zasadami konkursu. Czy wynik konkursu był sprawiedliwy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Prostokąt 3"/>
          <p:cNvSpPr>
            <a:spLocks noChangeArrowheads="1"/>
          </p:cNvSpPr>
          <p:nvPr/>
        </p:nvSpPr>
        <p:spPr bwMode="auto">
          <a:xfrm>
            <a:off x="439738" y="257175"/>
            <a:ext cx="8974137" cy="1385888"/>
          </a:xfrm>
          <a:prstGeom prst="rect">
            <a:avLst/>
          </a:prstGeom>
          <a:noFill/>
          <a:ln w="9525">
            <a:noFill/>
            <a:miter lim="800000"/>
            <a:headEnd/>
            <a:tailEnd/>
          </a:ln>
        </p:spPr>
        <p:txBody>
          <a:bodyPr>
            <a:spAutoFit/>
          </a:bodyPr>
          <a:lstStyle/>
          <a:p>
            <a:r>
              <a:rPr lang="pl-PL" sz="2800" b="1">
                <a:latin typeface="Times New Roman" pitchFamily="18" charset="0"/>
              </a:rPr>
              <a:t>Uczucia, które budzą SPRAWIEDLIWY i NIESPRAWIEDLIWY osąd</a:t>
            </a:r>
          </a:p>
          <a:p>
            <a:endParaRPr lang="pl-PL" sz="2800">
              <a:latin typeface="Trebuchet MS" pitchFamily="34" charset="0"/>
            </a:endParaRPr>
          </a:p>
        </p:txBody>
      </p:sp>
      <p:graphicFrame>
        <p:nvGraphicFramePr>
          <p:cNvPr id="5" name="Tabela 4">
            <a:extLst>
              <a:ext uri="{FF2B5EF4-FFF2-40B4-BE49-F238E27FC236}"/>
            </a:extLst>
          </p:cNvPr>
          <p:cNvGraphicFramePr>
            <a:graphicFrameLocks noGrp="1"/>
          </p:cNvGraphicFramePr>
          <p:nvPr/>
        </p:nvGraphicFramePr>
        <p:xfrm>
          <a:off x="439738" y="1498600"/>
          <a:ext cx="8974137" cy="4632325"/>
        </p:xfrm>
        <a:graphic>
          <a:graphicData uri="http://schemas.openxmlformats.org/drawingml/2006/table">
            <a:tbl>
              <a:tblPr firstRow="1" firstCol="1" bandRow="1" bandCol="1">
                <a:tableStyleId>{5C22544A-7EE6-4342-B048-85BDC9FD1C3A}</a:tableStyleId>
              </a:tblPr>
              <a:tblGrid>
                <a:gridCol w="4487056">
                  <a:extLst>
                    <a:ext uri="{9D8B030D-6E8A-4147-A177-3AD203B41FA5}"/>
                  </a:extLst>
                </a:gridCol>
                <a:gridCol w="4487056">
                  <a:extLst>
                    <a:ext uri="{9D8B030D-6E8A-4147-A177-3AD203B41FA5}"/>
                  </a:extLst>
                </a:gridCol>
              </a:tblGrid>
              <a:tr h="646442">
                <a:tc>
                  <a:txBody>
                    <a:bodyPr/>
                    <a:lstStyle/>
                    <a:p>
                      <a:pPr algn="ctr">
                        <a:lnSpc>
                          <a:spcPct val="115000"/>
                        </a:lnSpc>
                        <a:spcAft>
                          <a:spcPts val="0"/>
                        </a:spcAft>
                      </a:pPr>
                      <a:r>
                        <a:rPr lang="pl-PL" sz="1800">
                          <a:effectLst/>
                        </a:rPr>
                        <a:t>Uczucia, które rodzi </a:t>
                      </a:r>
                    </a:p>
                    <a:p>
                      <a:pPr algn="ctr">
                        <a:lnSpc>
                          <a:spcPct val="115000"/>
                        </a:lnSpc>
                        <a:spcAft>
                          <a:spcPts val="0"/>
                        </a:spcAft>
                      </a:pPr>
                      <a:r>
                        <a:rPr lang="pl-PL" sz="1800">
                          <a:effectLst/>
                        </a:rPr>
                        <a:t>SPRAWIEDLIWOŚĆ</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pl-PL" sz="1800">
                          <a:effectLst/>
                        </a:rPr>
                        <a:t>Uczucia, które rodzi NIESPRAWIEDLIWOŚĆ</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r h="3985519">
                <a:tc>
                  <a:txBody>
                    <a:bodyPr/>
                    <a:lstStyle/>
                    <a:p>
                      <a:pPr>
                        <a:lnSpc>
                          <a:spcPct val="115000"/>
                        </a:lnSpc>
                        <a:spcAft>
                          <a:spcPts val="0"/>
                        </a:spcAft>
                      </a:pPr>
                      <a:r>
                        <a:rPr lang="pl-PL" sz="1800">
                          <a:effectLst/>
                        </a:rPr>
                        <a:t>Zadowolenie, szacunek do osoby oceniającej, chęć do pracy, radość, wzrost motywacji, refleksja nad swoimi możliwościami i postępowaniem (gdy wiemy, że zasłużyliśmy na złą ocenę, i taką otrzymaliśmy), poczucie przewidywalności i wynikające z niego zaufanie, poczucie bezpieczeństwa</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pl-PL" sz="1800" dirty="0">
                          <a:effectLst/>
                        </a:rPr>
                        <a:t>U poszkodowanych: poczucie krzywdy, gniew, bunt, smutek, frustracja, dezorientacja, złość, chęć rewanżu lub zemsty</a:t>
                      </a:r>
                    </a:p>
                    <a:p>
                      <a:pPr>
                        <a:lnSpc>
                          <a:spcPct val="115000"/>
                        </a:lnSpc>
                        <a:spcAft>
                          <a:spcPts val="0"/>
                        </a:spcAft>
                      </a:pPr>
                      <a:r>
                        <a:rPr lang="pl-PL" sz="1800" dirty="0">
                          <a:effectLst/>
                        </a:rPr>
                        <a:t> </a:t>
                      </a:r>
                    </a:p>
                    <a:p>
                      <a:pPr>
                        <a:lnSpc>
                          <a:spcPct val="115000"/>
                        </a:lnSpc>
                        <a:spcAft>
                          <a:spcPts val="0"/>
                        </a:spcAft>
                      </a:pPr>
                      <a:r>
                        <a:rPr lang="pl-PL" sz="1800" dirty="0">
                          <a:effectLst/>
                        </a:rPr>
                        <a:t>U niesłusznie wyróżnionych, ale pozbawionych skrupułów: poczucie bezkarności, pogarda dla innych, cynizm</a:t>
                      </a:r>
                    </a:p>
                    <a:p>
                      <a:pPr>
                        <a:lnSpc>
                          <a:spcPct val="115000"/>
                        </a:lnSpc>
                        <a:spcAft>
                          <a:spcPts val="0"/>
                        </a:spcAft>
                      </a:pPr>
                      <a:r>
                        <a:rPr lang="pl-PL" sz="1800" dirty="0">
                          <a:effectLst/>
                        </a:rPr>
                        <a:t> </a:t>
                      </a:r>
                    </a:p>
                    <a:p>
                      <a:pPr>
                        <a:lnSpc>
                          <a:spcPct val="115000"/>
                        </a:lnSpc>
                        <a:spcAft>
                          <a:spcPts val="0"/>
                        </a:spcAft>
                      </a:pPr>
                      <a:r>
                        <a:rPr lang="pl-PL" sz="1800" dirty="0">
                          <a:effectLst/>
                        </a:rPr>
                        <a:t>U niesłusznie wyróżnionych, mających poczucie sprawiedliwości: zakłopotanie, poczucie winy, zażenowanie, wstyd</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extLst>
              </a:tr>
            </a:tbl>
          </a:graphicData>
        </a:graphic>
      </p:graphicFrame>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344488" y="371475"/>
            <a:ext cx="9548812" cy="5997575"/>
          </a:xfrm>
          <a:prstGeom prst="rect">
            <a:avLst/>
          </a:prstGeom>
        </p:spPr>
        <p:txBody>
          <a:bodyPr>
            <a:spAutoFit/>
          </a:bodyPr>
          <a:lstStyle/>
          <a:p>
            <a:pPr indent="270510" fontAlgn="auto">
              <a:lnSpc>
                <a:spcPct val="115000"/>
              </a:lnSpc>
              <a:spcBef>
                <a:spcPts val="0"/>
              </a:spcBef>
              <a:spcAft>
                <a:spcPts val="0"/>
              </a:spcAft>
              <a:defRPr/>
            </a:pPr>
            <a:r>
              <a:rPr lang="pl-PL" sz="2800" u="sng" dirty="0">
                <a:latin typeface="+mn-lt"/>
                <a:ea typeface="Calibri" panose="020F0502020204030204" pitchFamily="34" charset="0"/>
                <a:cs typeface="Times New Roman" panose="02020603050405020304" pitchFamily="18" charset="0"/>
              </a:rPr>
              <a:t>Sprawiedliwe postępowanie</a:t>
            </a:r>
            <a:r>
              <a:rPr lang="pl-PL" sz="2800" dirty="0">
                <a:latin typeface="+mn-lt"/>
                <a:ea typeface="Calibri" panose="020F0502020204030204" pitchFamily="34" charset="0"/>
                <a:cs typeface="Times New Roman" panose="02020603050405020304" pitchFamily="18" charset="0"/>
              </a:rPr>
              <a:t> wymaga czasu i namysłu, trzeba bowiem przyjąć właściwe w danym przypadku, kryterium podejmowania decyzji, rozważyć wszystkie aspekty sprawy, uświadomić sobie i odsunąć motywy egoistyczne, zastosować obiektywizm.</a:t>
            </a:r>
          </a:p>
          <a:p>
            <a:pPr fontAlgn="auto">
              <a:lnSpc>
                <a:spcPct val="115000"/>
              </a:lnSpc>
              <a:spcBef>
                <a:spcPts val="0"/>
              </a:spcBef>
              <a:spcAft>
                <a:spcPts val="0"/>
              </a:spcAft>
              <a:defRPr/>
            </a:pPr>
            <a:r>
              <a:rPr lang="pl-PL" sz="2800" dirty="0">
                <a:latin typeface="+mn-lt"/>
                <a:ea typeface="Calibri" panose="020F0502020204030204" pitchFamily="34" charset="0"/>
                <a:cs typeface="Times New Roman" panose="02020603050405020304" pitchFamily="18" charset="0"/>
              </a:rPr>
              <a:t>	Warto dla ułatwienia wspólnie z dziećmi ustalić </a:t>
            </a:r>
            <a:r>
              <a:rPr lang="pl-PL" sz="2800" i="1" dirty="0">
                <a:latin typeface="+mn-lt"/>
                <a:ea typeface="Calibri" panose="020F0502020204030204" pitchFamily="34" charset="0"/>
                <a:cs typeface="Times New Roman" panose="02020603050405020304" pitchFamily="18" charset="0"/>
              </a:rPr>
              <a:t>kodeks postępowania (zbiór zasad) </a:t>
            </a:r>
            <a:r>
              <a:rPr lang="pl-PL" sz="2800" dirty="0">
                <a:latin typeface="+mn-lt"/>
                <a:ea typeface="Calibri" panose="020F0502020204030204" pitchFamily="34" charset="0"/>
                <a:cs typeface="Times New Roman" panose="02020603050405020304" pitchFamily="18" charset="0"/>
              </a:rPr>
              <a:t>oraz</a:t>
            </a:r>
            <a:r>
              <a:rPr lang="pl-PL" sz="2800" i="1" dirty="0">
                <a:latin typeface="+mn-lt"/>
                <a:ea typeface="Calibri" panose="020F0502020204030204" pitchFamily="34" charset="0"/>
                <a:cs typeface="Times New Roman" panose="02020603050405020304" pitchFamily="18" charset="0"/>
              </a:rPr>
              <a:t> konsekwencje złamania przyjętych zasad. </a:t>
            </a:r>
            <a:r>
              <a:rPr lang="pl-PL" sz="2800" dirty="0">
                <a:latin typeface="+mn-lt"/>
                <a:ea typeface="Calibri" panose="020F0502020204030204" pitchFamily="34" charset="0"/>
                <a:cs typeface="Times New Roman" panose="02020603050405020304" pitchFamily="18" charset="0"/>
              </a:rPr>
              <a:t>Następnie każdy niech się pod nimi podpisze np.: odciskiem palca. Kodeks obowiązywać będzie wszystkich jednakowo, a w momencie złamania wspólnie ustalonych zasad poniesie sprawiedliwie konsekwencje. </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Prostokąt 1"/>
          <p:cNvSpPr>
            <a:spLocks noChangeArrowheads="1"/>
          </p:cNvSpPr>
          <p:nvPr/>
        </p:nvSpPr>
        <p:spPr bwMode="auto">
          <a:xfrm>
            <a:off x="365125" y="263525"/>
            <a:ext cx="8809038" cy="3914775"/>
          </a:xfrm>
          <a:prstGeom prst="rect">
            <a:avLst/>
          </a:prstGeom>
          <a:noFill/>
          <a:ln w="9525">
            <a:noFill/>
            <a:miter lim="800000"/>
            <a:headEnd/>
            <a:tailEnd/>
          </a:ln>
        </p:spPr>
        <p:txBody>
          <a:bodyPr>
            <a:spAutoFit/>
          </a:bodyPr>
          <a:lstStyle/>
          <a:p>
            <a:pPr>
              <a:lnSpc>
                <a:spcPct val="115000"/>
              </a:lnSpc>
            </a:pPr>
            <a:r>
              <a:rPr lang="pl-PL" sz="2400" b="1">
                <a:latin typeface="Trebuchet MS" pitchFamily="34" charset="0"/>
                <a:ea typeface="Calibri" pitchFamily="34" charset="0"/>
                <a:cs typeface="Times New Roman" pitchFamily="18" charset="0"/>
              </a:rPr>
              <a:t>Polecane lektury dla dzieci dotyczące sprawiedliwości lub braku sprawiedliwości:</a:t>
            </a:r>
          </a:p>
          <a:p>
            <a:pPr>
              <a:lnSpc>
                <a:spcPct val="115000"/>
              </a:lnSpc>
            </a:pPr>
            <a:endParaRPr lang="pl-PL" sz="2400">
              <a:latin typeface="Trebuchet MS" pitchFamily="34" charset="0"/>
              <a:ea typeface="Calibri" pitchFamily="34" charset="0"/>
              <a:cs typeface="Times New Roman" pitchFamily="18" charset="0"/>
            </a:endParaRPr>
          </a:p>
          <a:p>
            <a:pPr>
              <a:lnSpc>
                <a:spcPct val="115000"/>
              </a:lnSpc>
            </a:pPr>
            <a:r>
              <a:rPr lang="pl-PL" sz="2400">
                <a:latin typeface="Trebuchet MS" pitchFamily="34" charset="0"/>
                <a:ea typeface="Calibri" pitchFamily="34" charset="0"/>
                <a:cs typeface="Times New Roman" pitchFamily="18" charset="0"/>
              </a:rPr>
              <a:t>J.Canfield, M.V. Hansen </a:t>
            </a:r>
            <a:r>
              <a:rPr lang="pl-PL" sz="2400" i="1">
                <a:latin typeface="Trebuchet MS" pitchFamily="34" charset="0"/>
                <a:ea typeface="Calibri" pitchFamily="34" charset="0"/>
                <a:cs typeface="Times New Roman" pitchFamily="18" charset="0"/>
              </a:rPr>
              <a:t>„Balsam dla duszy dziecka”</a:t>
            </a:r>
          </a:p>
          <a:p>
            <a:pPr>
              <a:lnSpc>
                <a:spcPct val="115000"/>
              </a:lnSpc>
            </a:pPr>
            <a:r>
              <a:rPr lang="pl-PL" sz="2400">
                <a:latin typeface="Trebuchet MS" pitchFamily="34" charset="0"/>
                <a:ea typeface="Calibri" pitchFamily="34" charset="0"/>
                <a:cs typeface="Times New Roman" pitchFamily="18" charset="0"/>
              </a:rPr>
              <a:t>C.Collodi, </a:t>
            </a:r>
            <a:r>
              <a:rPr lang="pl-PL" sz="2400" i="1">
                <a:latin typeface="Trebuchet MS" pitchFamily="34" charset="0"/>
                <a:ea typeface="Calibri" pitchFamily="34" charset="0"/>
                <a:cs typeface="Times New Roman" pitchFamily="18" charset="0"/>
              </a:rPr>
              <a:t>„Pinokio”</a:t>
            </a:r>
          </a:p>
          <a:p>
            <a:pPr>
              <a:lnSpc>
                <a:spcPct val="115000"/>
              </a:lnSpc>
            </a:pPr>
            <a:r>
              <a:rPr lang="pl-PL" sz="2400">
                <a:latin typeface="Trebuchet MS" pitchFamily="34" charset="0"/>
                <a:ea typeface="Calibri" pitchFamily="34" charset="0"/>
                <a:cs typeface="Times New Roman" pitchFamily="18" charset="0"/>
              </a:rPr>
              <a:t>K.Giżycki, </a:t>
            </a:r>
            <a:r>
              <a:rPr lang="pl-PL" sz="2400" i="1">
                <a:latin typeface="Trebuchet MS" pitchFamily="34" charset="0"/>
                <a:ea typeface="Calibri" pitchFamily="34" charset="0"/>
                <a:cs typeface="Times New Roman" pitchFamily="18" charset="0"/>
              </a:rPr>
              <a:t>„Wielkie czyny Szympansa Bajbuna Mądrego”</a:t>
            </a:r>
          </a:p>
          <a:p>
            <a:pPr>
              <a:lnSpc>
                <a:spcPct val="115000"/>
              </a:lnSpc>
            </a:pPr>
            <a:r>
              <a:rPr lang="pl-PL" sz="2400">
                <a:latin typeface="Trebuchet MS" pitchFamily="34" charset="0"/>
                <a:ea typeface="Calibri" pitchFamily="34" charset="0"/>
                <a:cs typeface="Times New Roman" pitchFamily="18" charset="0"/>
              </a:rPr>
              <a:t>W.Markowska, A.Milska </a:t>
            </a:r>
            <a:r>
              <a:rPr lang="pl-PL" sz="2400" i="1">
                <a:latin typeface="Trebuchet MS" pitchFamily="34" charset="0"/>
                <a:ea typeface="Calibri" pitchFamily="34" charset="0"/>
                <a:cs typeface="Times New Roman" pitchFamily="18" charset="0"/>
              </a:rPr>
              <a:t>„Baśnie z dalekich wysp i lądów”</a:t>
            </a:r>
          </a:p>
          <a:p>
            <a:pPr>
              <a:lnSpc>
                <a:spcPct val="115000"/>
              </a:lnSpc>
            </a:pPr>
            <a:r>
              <a:rPr lang="pl-PL" sz="2400">
                <a:latin typeface="Trebuchet MS" pitchFamily="34" charset="0"/>
                <a:ea typeface="Calibri" pitchFamily="34" charset="0"/>
                <a:cs typeface="Times New Roman" pitchFamily="18" charset="0"/>
              </a:rPr>
              <a:t>A.F. Ossendowski, </a:t>
            </a:r>
            <a:r>
              <a:rPr lang="pl-PL" sz="2400" i="1">
                <a:latin typeface="Trebuchet MS" pitchFamily="34" charset="0"/>
                <a:ea typeface="Calibri" pitchFamily="34" charset="0"/>
                <a:cs typeface="Times New Roman" pitchFamily="18" charset="0"/>
              </a:rPr>
              <a:t>„Słoń Birara”</a:t>
            </a:r>
          </a:p>
          <a:p>
            <a:pPr>
              <a:lnSpc>
                <a:spcPct val="115000"/>
              </a:lnSpc>
            </a:pPr>
            <a:r>
              <a:rPr lang="pl-PL" sz="2400">
                <a:latin typeface="Trebuchet MS" pitchFamily="34" charset="0"/>
                <a:ea typeface="Calibri" pitchFamily="34" charset="0"/>
                <a:cs typeface="Times New Roman" pitchFamily="18" charset="0"/>
              </a:rPr>
              <a:t>A.C.Vestly, </a:t>
            </a:r>
            <a:r>
              <a:rPr lang="pl-PL" sz="2400" i="1">
                <a:latin typeface="Trebuchet MS" pitchFamily="34" charset="0"/>
                <a:ea typeface="Calibri" pitchFamily="34" charset="0"/>
                <a:cs typeface="Times New Roman" pitchFamily="18" charset="0"/>
              </a:rPr>
              <a:t>„8+2 i ciężarówka”</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Prostokąt 1"/>
          <p:cNvSpPr>
            <a:spLocks noChangeArrowheads="1"/>
          </p:cNvSpPr>
          <p:nvPr/>
        </p:nvSpPr>
        <p:spPr bwMode="auto">
          <a:xfrm>
            <a:off x="406400" y="1570038"/>
            <a:ext cx="9464675" cy="2895600"/>
          </a:xfrm>
          <a:prstGeom prst="rect">
            <a:avLst/>
          </a:prstGeom>
          <a:noFill/>
          <a:ln w="9525">
            <a:noFill/>
            <a:miter lim="800000"/>
            <a:headEnd/>
            <a:tailEnd/>
          </a:ln>
        </p:spPr>
        <p:txBody>
          <a:bodyPr wrap="none">
            <a:spAutoFit/>
          </a:bodyPr>
          <a:lstStyle/>
          <a:p>
            <a:pPr marL="407988" indent="-47625" algn="ctr">
              <a:lnSpc>
                <a:spcPct val="115000"/>
              </a:lnSpc>
            </a:pPr>
            <a:r>
              <a:rPr lang="pl-PL" sz="8000">
                <a:latin typeface="Trebuchet MS" pitchFamily="34" charset="0"/>
                <a:cs typeface="Times New Roman" pitchFamily="18" charset="0"/>
              </a:rPr>
              <a:t>SZCZĘŚCIE, </a:t>
            </a:r>
          </a:p>
          <a:p>
            <a:pPr marL="407988" indent="-47625" algn="ctr">
              <a:lnSpc>
                <a:spcPct val="115000"/>
              </a:lnSpc>
            </a:pPr>
            <a:r>
              <a:rPr lang="pl-PL" sz="8000">
                <a:latin typeface="Trebuchet MS" pitchFamily="34" charset="0"/>
                <a:cs typeface="Times New Roman" pitchFamily="18" charset="0"/>
              </a:rPr>
              <a:t>OPTYMIZM I HUMOR</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a:extLst>
              <a:ext uri="{FF2B5EF4-FFF2-40B4-BE49-F238E27FC236}"/>
            </a:extLst>
          </p:cNvPr>
          <p:cNvSpPr/>
          <p:nvPr/>
        </p:nvSpPr>
        <p:spPr>
          <a:xfrm>
            <a:off x="134938" y="306388"/>
            <a:ext cx="9488487" cy="5046662"/>
          </a:xfrm>
          <a:prstGeom prst="rect">
            <a:avLst/>
          </a:prstGeom>
        </p:spPr>
        <p:txBody>
          <a:bodyPr>
            <a:spAutoFit/>
          </a:bodyPr>
          <a:lstStyle/>
          <a:p>
            <a:pPr marL="457200">
              <a:lnSpc>
                <a:spcPct val="115000"/>
              </a:lnSpc>
            </a:pPr>
            <a:r>
              <a:rPr lang="pl-PL" sz="2800" b="1">
                <a:latin typeface="Trebuchet MS" pitchFamily="34" charset="0"/>
                <a:cs typeface="Times New Roman" pitchFamily="18" charset="0"/>
              </a:rPr>
              <a:t>Szczęście</a:t>
            </a:r>
            <a:r>
              <a:rPr lang="pl-PL" sz="2800">
                <a:latin typeface="Trebuchet MS" pitchFamily="34" charset="0"/>
                <a:cs typeface="Times New Roman" pitchFamily="18" charset="0"/>
              </a:rPr>
              <a:t> - to postawa wobec życia wynikająca z poczucia sensu, z umiejętności dostrzegania dobrych stron ludzi i sytuacji, oraz skupiania się właśnie na nich, a także ze zdolności cieszenia się drobiazgami, które czynią życie lepszym i piękniejszym.</a:t>
            </a:r>
          </a:p>
          <a:p>
            <a:pPr marL="457200" algn="ctr">
              <a:lnSpc>
                <a:spcPct val="115000"/>
              </a:lnSpc>
            </a:pPr>
            <a:r>
              <a:rPr lang="pl-PL" sz="2800" b="1">
                <a:latin typeface="Trebuchet MS" pitchFamily="34" charset="0"/>
                <a:cs typeface="Times New Roman" pitchFamily="18" charset="0"/>
              </a:rPr>
              <a:t> </a:t>
            </a:r>
          </a:p>
          <a:p>
            <a:pPr marL="457200">
              <a:lnSpc>
                <a:spcPct val="115000"/>
              </a:lnSpc>
            </a:pPr>
            <a:r>
              <a:rPr lang="pl-PL" sz="2800" b="1">
                <a:latin typeface="Trebuchet MS" pitchFamily="34" charset="0"/>
                <a:cs typeface="Times New Roman" pitchFamily="18" charset="0"/>
              </a:rPr>
              <a:t>Szczęście </a:t>
            </a:r>
            <a:r>
              <a:rPr lang="pl-PL" sz="2800">
                <a:latin typeface="Trebuchet MS" pitchFamily="34" charset="0"/>
                <a:cs typeface="Times New Roman" pitchFamily="18" charset="0"/>
              </a:rPr>
              <a:t>- to poczucie trwałego zadowolenia oraz wewnętrznej harmonii i spokoju, które są skutkiem życzliwości i akceptacji siebie i świata, a także wiary w jego zasadnicze dobro.</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Prostokąt 1"/>
          <p:cNvSpPr>
            <a:spLocks noChangeArrowheads="1"/>
          </p:cNvSpPr>
          <p:nvPr/>
        </p:nvSpPr>
        <p:spPr bwMode="auto">
          <a:xfrm>
            <a:off x="374650" y="373063"/>
            <a:ext cx="9234488" cy="5826125"/>
          </a:xfrm>
          <a:prstGeom prst="rect">
            <a:avLst/>
          </a:prstGeom>
          <a:noFill/>
          <a:ln w="9525">
            <a:noFill/>
            <a:miter lim="800000"/>
            <a:headEnd/>
            <a:tailEnd/>
          </a:ln>
        </p:spPr>
        <p:txBody>
          <a:bodyPr>
            <a:spAutoFit/>
          </a:bodyPr>
          <a:lstStyle/>
          <a:p>
            <a:pPr>
              <a:lnSpc>
                <a:spcPct val="115000"/>
              </a:lnSpc>
              <a:tabLst>
                <a:tab pos="539750" algn="l"/>
              </a:tabLst>
            </a:pPr>
            <a:r>
              <a:rPr lang="pl-PL" sz="3600">
                <a:latin typeface="Trebuchet MS" pitchFamily="34" charset="0"/>
                <a:ea typeface="Calibri" pitchFamily="34" charset="0"/>
                <a:cs typeface="Times New Roman" pitchFamily="18" charset="0"/>
              </a:rPr>
              <a:t>	Dorośli błędnie myślą, że dzieci są szczęśliwe, jeśli wszystkie ich marzenia i zachcianki będą natychmiast spełniane. Tymczasem gdy posiadają one mnóstwo zabawek, najróżniejsze urządzenia elektroniczne, markowe ubrania itp., nie tylko nie wyglądają na radosne i wdzięczne, ale przeciwnie- na znudzone, sfrustrowane i niezadowolone z życia.</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7">
            <a:extLst>
              <a:ext uri="{FF2B5EF4-FFF2-40B4-BE49-F238E27FC236}"/>
            </a:extLst>
          </p:cNvPr>
          <p:cNvSpPr/>
          <p:nvPr/>
        </p:nvSpPr>
        <p:spPr>
          <a:xfrm>
            <a:off x="479425" y="504825"/>
            <a:ext cx="9144000" cy="5572125"/>
          </a:xfrm>
          <a:prstGeom prst="rect">
            <a:avLst/>
          </a:prstGeom>
        </p:spPr>
        <p:txBody>
          <a:bodyPr>
            <a:spAutoFit/>
          </a:bodyPr>
          <a:lstStyle/>
          <a:p>
            <a:pPr fontAlgn="auto">
              <a:lnSpc>
                <a:spcPct val="115000"/>
              </a:lnSpc>
              <a:spcBef>
                <a:spcPts val="0"/>
              </a:spcBef>
              <a:spcAft>
                <a:spcPts val="0"/>
              </a:spcAft>
              <a:defRPr/>
            </a:pPr>
            <a:r>
              <a:rPr lang="pl-PL" sz="3200" dirty="0">
                <a:latin typeface="+mn-lt"/>
                <a:ea typeface="Calibri" panose="020F0502020204030204" pitchFamily="34" charset="0"/>
                <a:cs typeface="Times New Roman" panose="02020603050405020304" pitchFamily="18" charset="0"/>
              </a:rPr>
              <a:t>	</a:t>
            </a:r>
            <a:r>
              <a:rPr lang="pl-PL" sz="2800" dirty="0">
                <a:latin typeface="+mn-lt"/>
                <a:ea typeface="Calibri" panose="020F0502020204030204" pitchFamily="34" charset="0"/>
                <a:cs typeface="Times New Roman" panose="02020603050405020304" pitchFamily="18" charset="0"/>
              </a:rPr>
              <a:t>Szczęście wymaga naszej pracy, trzeba o nie aktywnie zabiegać a nie biernie na nie czekać. Pomagają w tym praca i samodoskonalenie się, wytrwałość, odwaga i wiara.</a:t>
            </a:r>
          </a:p>
          <a:p>
            <a:pPr fontAlgn="auto">
              <a:lnSpc>
                <a:spcPct val="115000"/>
              </a:lnSpc>
              <a:spcBef>
                <a:spcPts val="0"/>
              </a:spcBef>
              <a:spcAft>
                <a:spcPts val="0"/>
              </a:spcAft>
              <a:defRPr/>
            </a:pPr>
            <a:endParaRPr lang="pl-PL" sz="2800" dirty="0">
              <a:latin typeface="+mn-lt"/>
              <a:ea typeface="Calibri" panose="020F0502020204030204" pitchFamily="34" charset="0"/>
              <a:cs typeface="Times New Roman" panose="02020603050405020304" pitchFamily="18" charset="0"/>
            </a:endParaRPr>
          </a:p>
          <a:p>
            <a:pPr fontAlgn="auto">
              <a:lnSpc>
                <a:spcPct val="115000"/>
              </a:lnSpc>
              <a:spcBef>
                <a:spcPts val="0"/>
              </a:spcBef>
              <a:spcAft>
                <a:spcPts val="0"/>
              </a:spcAft>
              <a:defRPr/>
            </a:pPr>
            <a:r>
              <a:rPr lang="pl-PL" sz="2800" dirty="0">
                <a:latin typeface="+mn-lt"/>
                <a:ea typeface="Calibri" panose="020F0502020204030204" pitchFamily="34" charset="0"/>
                <a:cs typeface="Times New Roman" panose="02020603050405020304" pitchFamily="18" charset="0"/>
              </a:rPr>
              <a:t>Szczęście trzeba stale pielęgnować!</a:t>
            </a:r>
          </a:p>
          <a:p>
            <a:pPr fontAlgn="auto">
              <a:lnSpc>
                <a:spcPct val="115000"/>
              </a:lnSpc>
              <a:spcBef>
                <a:spcPts val="0"/>
              </a:spcBef>
              <a:spcAft>
                <a:spcPts val="0"/>
              </a:spcAft>
              <a:defRPr/>
            </a:pPr>
            <a:endParaRPr lang="pl-PL" sz="2800" dirty="0">
              <a:latin typeface="+mn-lt"/>
              <a:ea typeface="Calibri" panose="020F0502020204030204" pitchFamily="34" charset="0"/>
              <a:cs typeface="Times New Roman" panose="02020603050405020304" pitchFamily="18" charset="0"/>
            </a:endParaRPr>
          </a:p>
          <a:p>
            <a:pPr fontAlgn="auto">
              <a:lnSpc>
                <a:spcPct val="115000"/>
              </a:lnSpc>
              <a:spcBef>
                <a:spcPts val="0"/>
              </a:spcBef>
              <a:spcAft>
                <a:spcPts val="0"/>
              </a:spcAft>
              <a:defRPr/>
            </a:pPr>
            <a:r>
              <a:rPr lang="pl-PL" sz="2800" dirty="0">
                <a:latin typeface="+mn-lt"/>
                <a:ea typeface="Calibri" panose="020F0502020204030204" pitchFamily="34" charset="0"/>
                <a:cs typeface="Times New Roman" panose="02020603050405020304" pitchFamily="18" charset="0"/>
              </a:rPr>
              <a:t>Szczęście zależy od:</a:t>
            </a:r>
          </a:p>
          <a:p>
            <a:pPr marL="342900" indent="-342900" fontAlgn="auto">
              <a:lnSpc>
                <a:spcPct val="115000"/>
              </a:lnSpc>
              <a:spcBef>
                <a:spcPts val="0"/>
              </a:spcBef>
              <a:spcAft>
                <a:spcPts val="0"/>
              </a:spcAft>
              <a:buFont typeface="Wingdings" panose="05000000000000000000" pitchFamily="2" charset="2"/>
              <a:buChar char="Ø"/>
              <a:defRPr/>
            </a:pPr>
            <a:r>
              <a:rPr lang="pl-PL" sz="2800" dirty="0">
                <a:latin typeface="+mn-lt"/>
                <a:ea typeface="Calibri" panose="020F0502020204030204" pitchFamily="34" charset="0"/>
                <a:cs typeface="Times New Roman" panose="02020603050405020304" pitchFamily="18" charset="0"/>
              </a:rPr>
              <a:t>Sposobu naszego myślenia na który mamy wpływ, gdyż możemy kontrolować nasze myśli</a:t>
            </a:r>
          </a:p>
          <a:p>
            <a:pPr marL="342900" indent="-342900" fontAlgn="auto">
              <a:lnSpc>
                <a:spcPct val="115000"/>
              </a:lnSpc>
              <a:spcBef>
                <a:spcPts val="0"/>
              </a:spcBef>
              <a:spcAft>
                <a:spcPts val="0"/>
              </a:spcAft>
              <a:buFont typeface="Wingdings" panose="05000000000000000000" pitchFamily="2" charset="2"/>
              <a:buChar char="Ø"/>
              <a:defRPr/>
            </a:pPr>
            <a:r>
              <a:rPr lang="pl-PL" sz="2800" dirty="0">
                <a:latin typeface="+mn-lt"/>
                <a:ea typeface="Calibri" panose="020F0502020204030204" pitchFamily="34" charset="0"/>
                <a:cs typeface="Times New Roman" panose="02020603050405020304" pitchFamily="18" charset="0"/>
              </a:rPr>
              <a:t>Pracy włożonej w osiągnięcie i utrzymanie szczęścia</a:t>
            </a:r>
          </a:p>
        </p:txBody>
      </p:sp>
    </p:spTree>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1631</TotalTime>
  <Words>7612</Words>
  <Application>Microsoft Office PowerPoint</Application>
  <PresentationFormat>Niestandardowy</PresentationFormat>
  <Paragraphs>638</Paragraphs>
  <Slides>113</Slides>
  <Notes>0</Notes>
  <HiddenSlides>0</HiddenSlides>
  <MMClips>0</MMClips>
  <ScaleCrop>false</ScaleCrop>
  <HeadingPairs>
    <vt:vector size="6" baseType="variant">
      <vt:variant>
        <vt:lpstr>Używane czcionki</vt:lpstr>
      </vt:variant>
      <vt:variant>
        <vt:i4>7</vt:i4>
      </vt:variant>
      <vt:variant>
        <vt:lpstr>Szablon projektu</vt:lpstr>
      </vt:variant>
      <vt:variant>
        <vt:i4>4</vt:i4>
      </vt:variant>
      <vt:variant>
        <vt:lpstr>Tytuły slajdów</vt:lpstr>
      </vt:variant>
      <vt:variant>
        <vt:i4>113</vt:i4>
      </vt:variant>
    </vt:vector>
  </HeadingPairs>
  <TitlesOfParts>
    <vt:vector size="124" baseType="lpstr">
      <vt:lpstr>Trebuchet MS</vt:lpstr>
      <vt:lpstr>Arial</vt:lpstr>
      <vt:lpstr>Wingdings 3</vt:lpstr>
      <vt:lpstr>Calibri</vt:lpstr>
      <vt:lpstr>Times New Roman</vt:lpstr>
      <vt:lpstr>Symbol</vt:lpstr>
      <vt:lpstr>Wingdings</vt:lpstr>
      <vt:lpstr>Faseta</vt:lpstr>
      <vt:lpstr>Faseta</vt:lpstr>
      <vt:lpstr>Faseta</vt:lpstr>
      <vt:lpstr>Faseta</vt:lpstr>
      <vt:lpstr>     Wychowanie do wartości, kształtowanie postaw</vt:lpstr>
      <vt:lpstr>Wstęp</vt:lpstr>
      <vt:lpstr>Slajd 3</vt:lpstr>
      <vt:lpstr>Slajd 4</vt:lpstr>
      <vt:lpstr>Slajd 5</vt:lpstr>
      <vt:lpstr>Slajd 6</vt:lpstr>
      <vt:lpstr>Slajd 7</vt:lpstr>
      <vt:lpstr>Kto i jak wychowuje do wartości?</vt:lpstr>
      <vt:lpstr>Slajd 9</vt:lpstr>
      <vt:lpstr>Slajd 10</vt:lpstr>
      <vt:lpstr>Slajd 11</vt:lpstr>
      <vt:lpstr>Slajd 12</vt:lpstr>
      <vt:lpstr>Slajd 13</vt:lpstr>
      <vt:lpstr>Slajd 14</vt:lpstr>
      <vt:lpstr>Do jakich wartości chcemy wychowywać?</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Slajd 45</vt:lpstr>
      <vt:lpstr>Slajd 46</vt:lpstr>
      <vt:lpstr>Slajd 47</vt:lpstr>
      <vt:lpstr>Slajd 48</vt:lpstr>
      <vt:lpstr>Slajd 49</vt:lpstr>
      <vt:lpstr>Slajd 50</vt:lpstr>
      <vt:lpstr>Slajd 51</vt:lpstr>
      <vt:lpstr>Slajd 52</vt:lpstr>
      <vt:lpstr>Slajd 53</vt:lpstr>
      <vt:lpstr>Slajd 54</vt:lpstr>
      <vt:lpstr>Slajd 55</vt:lpstr>
      <vt:lpstr>Slajd 56</vt:lpstr>
      <vt:lpstr>Slajd 57</vt:lpstr>
      <vt:lpstr>Slajd 58</vt:lpstr>
      <vt:lpstr>Slajd 59</vt:lpstr>
      <vt:lpstr>Slajd 60</vt:lpstr>
      <vt:lpstr>Slajd 61</vt:lpstr>
      <vt:lpstr>Slajd 62</vt:lpstr>
      <vt:lpstr>Slajd 63</vt:lpstr>
      <vt:lpstr>Slajd 64</vt:lpstr>
      <vt:lpstr>Slajd 65</vt:lpstr>
      <vt:lpstr>Slajd 66</vt:lpstr>
      <vt:lpstr>Slajd 67</vt:lpstr>
      <vt:lpstr>Slajd 68</vt:lpstr>
      <vt:lpstr>Slajd 69</vt:lpstr>
      <vt:lpstr>Slajd 70</vt:lpstr>
      <vt:lpstr>Slajd 71</vt:lpstr>
      <vt:lpstr>Slajd 72</vt:lpstr>
      <vt:lpstr>Slajd 73</vt:lpstr>
      <vt:lpstr>Slajd 74</vt:lpstr>
      <vt:lpstr>Slajd 75</vt:lpstr>
      <vt:lpstr>Slajd 76</vt:lpstr>
      <vt:lpstr>Slajd 77</vt:lpstr>
      <vt:lpstr>Slajd 78</vt:lpstr>
      <vt:lpstr>Slajd 79</vt:lpstr>
      <vt:lpstr>Slajd 80</vt:lpstr>
      <vt:lpstr>Slajd 81</vt:lpstr>
      <vt:lpstr>Slajd 82</vt:lpstr>
      <vt:lpstr>Slajd 83</vt:lpstr>
      <vt:lpstr>Slajd 84</vt:lpstr>
      <vt:lpstr>Slajd 85</vt:lpstr>
      <vt:lpstr>Slajd 86</vt:lpstr>
      <vt:lpstr>Slajd 87</vt:lpstr>
      <vt:lpstr>Slajd 88</vt:lpstr>
      <vt:lpstr>Slajd 89</vt:lpstr>
      <vt:lpstr>Slajd 90</vt:lpstr>
      <vt:lpstr>Slajd 91</vt:lpstr>
      <vt:lpstr>Slajd 92</vt:lpstr>
      <vt:lpstr>Slajd 93</vt:lpstr>
      <vt:lpstr>Slajd 94</vt:lpstr>
      <vt:lpstr>Slajd 95</vt:lpstr>
      <vt:lpstr>Slajd 96</vt:lpstr>
      <vt:lpstr>Slajd 97</vt:lpstr>
      <vt:lpstr>Slajd 98</vt:lpstr>
      <vt:lpstr>Slajd 99</vt:lpstr>
      <vt:lpstr>Slajd 100</vt:lpstr>
      <vt:lpstr>Slajd 101</vt:lpstr>
      <vt:lpstr>Slajd 102</vt:lpstr>
      <vt:lpstr>Slajd 103</vt:lpstr>
      <vt:lpstr>Slajd 104</vt:lpstr>
      <vt:lpstr>Slajd 105</vt:lpstr>
      <vt:lpstr>Slajd 106</vt:lpstr>
      <vt:lpstr>Slajd 107</vt:lpstr>
      <vt:lpstr>Slajd 108</vt:lpstr>
      <vt:lpstr>Slajd 109</vt:lpstr>
      <vt:lpstr>Slajd 110</vt:lpstr>
      <vt:lpstr>Slajd 111</vt:lpstr>
      <vt:lpstr>Slajd 112</vt:lpstr>
      <vt:lpstr>Slajd 113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Wychowanie do wartości, kształtowanie postaw</dc:title>
  <dc:creator>mkosiarska@gmail.com</dc:creator>
  <cp:lastModifiedBy>...</cp:lastModifiedBy>
  <cp:revision>57</cp:revision>
  <dcterms:created xsi:type="dcterms:W3CDTF">2018-02-25T19:01:04Z</dcterms:created>
  <dcterms:modified xsi:type="dcterms:W3CDTF">2018-02-27T09:21:47Z</dcterms:modified>
</cp:coreProperties>
</file>